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6" r:id="rId3"/>
    <p:sldId id="257" r:id="rId4"/>
    <p:sldId id="258" r:id="rId5"/>
    <p:sldId id="261" r:id="rId6"/>
    <p:sldId id="259" r:id="rId7"/>
    <p:sldId id="262" r:id="rId8"/>
    <p:sldId id="263" r:id="rId9"/>
    <p:sldId id="264" r:id="rId10"/>
    <p:sldId id="265" r:id="rId11"/>
    <p:sldId id="27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ity Control Editor" initials="QCE" lastIdx="1" clrIdx="0">
    <p:extLst>
      <p:ext uri="{19B8F6BF-5375-455C-9EA6-DF929625EA0E}">
        <p15:presenceInfo xmlns:p15="http://schemas.microsoft.com/office/powerpoint/2012/main" userId="Quality Control 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72" autoAdjust="0"/>
  </p:normalViewPr>
  <p:slideViewPr>
    <p:cSldViewPr snapToGrid="0" snapToObjects="1">
      <p:cViewPr varScale="1">
        <p:scale>
          <a:sx n="61" d="100"/>
          <a:sy n="61" d="100"/>
        </p:scale>
        <p:origin x="16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User:Desktop:Wash:AvgEm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ayne%20Hileman\Desktop\Emp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User:Desktop:Wash:AvgEm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ayne%20Hileman\Desktop\EmpData.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Wayne%20Hileman\Desktop\EmpData.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Wayne%20Hileman\Desktop\Emp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Sheet1!$A$89:$A$94</c:f>
              <c:strCache>
                <c:ptCount val="6"/>
                <c:pt idx="0">
                  <c:v>1990 Census</c:v>
                </c:pt>
                <c:pt idx="2">
                  <c:v>2000 Census</c:v>
                </c:pt>
                <c:pt idx="4">
                  <c:v>2010 Census</c:v>
                </c:pt>
                <c:pt idx="5">
                  <c:v>2015 UCONN Data Center Projection</c:v>
                </c:pt>
              </c:strCache>
            </c:strRef>
          </c:cat>
          <c:val>
            <c:numRef>
              <c:f>Sheet1!$B$89:$B$94</c:f>
            </c:numRef>
          </c:val>
          <c:extLst>
            <c:ext xmlns:c16="http://schemas.microsoft.com/office/drawing/2014/chart" uri="{C3380CC4-5D6E-409C-BE32-E72D297353CC}">
              <c16:uniqueId val="{00000000-5077-4681-8181-E315A25D1ACD}"/>
            </c:ext>
          </c:extLst>
        </c:ser>
        <c:ser>
          <c:idx val="1"/>
          <c:order val="1"/>
          <c:spPr>
            <a:gradFill>
              <a:gsLst>
                <a:gs pos="0">
                  <a:schemeClr val="accent2"/>
                </a:gs>
                <a:gs pos="100000">
                  <a:schemeClr val="accent2">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5"/>
            <c:invertIfNegative val="0"/>
            <c:bubble3D val="0"/>
            <c:spPr>
              <a:solidFill>
                <a:schemeClr val="accent1"/>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2-5077-4681-8181-E315A25D1ACD}"/>
              </c:ext>
            </c:extLst>
          </c:dPt>
          <c:dLbls>
            <c:dLbl>
              <c:idx val="0"/>
              <c:tx>
                <c:rich>
                  <a:bodyPr rot="0" spcFirstLastPara="1" vertOverflow="ellipsis" vert="horz" wrap="square" lIns="182880" tIns="91440" rIns="182880" bIns="91440" anchor="ctr" anchorCtr="1">
                    <a:spAutoFit/>
                  </a:bodyPr>
                  <a:lstStyle/>
                  <a:p>
                    <a:pPr>
                      <a:defRPr sz="1600" b="1" i="0" u="none" strike="noStrike" kern="1200" baseline="0">
                        <a:solidFill>
                          <a:schemeClr val="lt1"/>
                        </a:solidFill>
                        <a:latin typeface="+mn-lt"/>
                        <a:ea typeface="+mn-ea"/>
                        <a:cs typeface="+mn-cs"/>
                      </a:defRPr>
                    </a:pPr>
                    <a:fld id="{3B9A2E98-8F43-4B15-83E1-188A3940DCED}" type="VALUE">
                      <a:rPr lang="en-US" sz="1600" baseline="0"/>
                      <a:pPr>
                        <a:defRPr sz="1600" b="1" i="0" u="none" strike="noStrike" kern="1200" baseline="0">
                          <a:solidFill>
                            <a:schemeClr val="lt1"/>
                          </a:solidFill>
                          <a:latin typeface="+mn-lt"/>
                          <a:ea typeface="+mn-ea"/>
                          <a:cs typeface="+mn-cs"/>
                        </a:defRPr>
                      </a:pPr>
                      <a:t>[VALUE]</a:t>
                    </a:fld>
                    <a:endParaRPr lang="en-US"/>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2-CA25-456B-9D6C-2D39405AB072}"/>
                </c:ext>
              </c:extLst>
            </c:dLbl>
            <c:dLbl>
              <c:idx val="2"/>
              <c:tx>
                <c:rich>
                  <a:bodyPr rot="0" spcFirstLastPara="1" vertOverflow="ellipsis" vert="horz" wrap="square" lIns="182880" tIns="91440" rIns="182880" bIns="91440" anchor="ctr" anchorCtr="1">
                    <a:spAutoFit/>
                  </a:bodyPr>
                  <a:lstStyle/>
                  <a:p>
                    <a:pPr>
                      <a:defRPr sz="1600" b="1" i="0" u="none" strike="noStrike" kern="1200" baseline="0">
                        <a:solidFill>
                          <a:schemeClr val="lt1"/>
                        </a:solidFill>
                        <a:latin typeface="+mn-lt"/>
                        <a:ea typeface="+mn-ea"/>
                        <a:cs typeface="+mn-cs"/>
                      </a:defRPr>
                    </a:pPr>
                    <a:fld id="{F9C509A4-BF1B-48D8-8902-F78780C70FA0}" type="VALUE">
                      <a:rPr lang="en-US" sz="1600" baseline="0"/>
                      <a:pPr>
                        <a:defRPr sz="1600" b="1" i="0" u="none" strike="noStrike" kern="1200" baseline="0">
                          <a:solidFill>
                            <a:schemeClr val="lt1"/>
                          </a:solidFill>
                          <a:latin typeface="+mn-lt"/>
                          <a:ea typeface="+mn-ea"/>
                          <a:cs typeface="+mn-cs"/>
                        </a:defRPr>
                      </a:pPr>
                      <a:t>[VALUE]</a:t>
                    </a:fld>
                    <a:endParaRPr lang="en-US"/>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3-CA25-456B-9D6C-2D39405AB072}"/>
                </c:ext>
              </c:extLst>
            </c:dLbl>
            <c:dLbl>
              <c:idx val="4"/>
              <c:tx>
                <c:rich>
                  <a:bodyPr rot="0" spcFirstLastPara="1" vertOverflow="ellipsis" vert="horz" wrap="square" lIns="182880" tIns="91440" rIns="182880" bIns="91440" anchor="ctr" anchorCtr="1">
                    <a:spAutoFit/>
                  </a:bodyPr>
                  <a:lstStyle/>
                  <a:p>
                    <a:pPr>
                      <a:defRPr sz="1600" b="1" i="0" u="none" strike="noStrike" kern="1200" baseline="0">
                        <a:solidFill>
                          <a:schemeClr val="lt1"/>
                        </a:solidFill>
                        <a:latin typeface="+mn-lt"/>
                        <a:ea typeface="+mn-ea"/>
                        <a:cs typeface="+mn-cs"/>
                      </a:defRPr>
                    </a:pPr>
                    <a:fld id="{9E5AB085-9B19-443D-8269-2E8E3C587CF7}" type="VALUE">
                      <a:rPr lang="en-US" sz="1600" baseline="0"/>
                      <a:pPr>
                        <a:defRPr sz="1600" b="1" i="0" u="none" strike="noStrike" kern="1200" baseline="0">
                          <a:solidFill>
                            <a:schemeClr val="lt1"/>
                          </a:solidFill>
                          <a:latin typeface="+mn-lt"/>
                          <a:ea typeface="+mn-ea"/>
                          <a:cs typeface="+mn-cs"/>
                        </a:defRPr>
                      </a:pPr>
                      <a:t>[VALUE]</a:t>
                    </a:fld>
                    <a:endParaRPr lang="en-US"/>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4-CA25-456B-9D6C-2D39405AB072}"/>
                </c:ext>
              </c:extLst>
            </c:dLbl>
            <c:dLbl>
              <c:idx val="5"/>
              <c:tx>
                <c:rich>
                  <a:bodyPr rot="0" spcFirstLastPara="1" vertOverflow="ellipsis" vert="horz" wrap="square" lIns="182880" tIns="91440" rIns="182880" bIns="91440" anchor="ctr" anchorCtr="1">
                    <a:spAutoFit/>
                  </a:bodyPr>
                  <a:lstStyle/>
                  <a:p>
                    <a:pPr>
                      <a:defRPr sz="1600" b="1" i="0" u="none" strike="noStrike" kern="1200" baseline="0">
                        <a:solidFill>
                          <a:schemeClr val="lt1"/>
                        </a:solidFill>
                        <a:latin typeface="+mn-lt"/>
                        <a:ea typeface="+mn-ea"/>
                        <a:cs typeface="+mn-cs"/>
                      </a:defRPr>
                    </a:pPr>
                    <a:fld id="{13AC3BD7-D1AE-4A75-908B-C4668274B7E0}" type="VALUE">
                      <a:rPr lang="en-US" sz="1600" baseline="0"/>
                      <a:pPr>
                        <a:defRPr sz="1600" b="1" i="0" u="none" strike="noStrike" kern="1200" baseline="0">
                          <a:solidFill>
                            <a:schemeClr val="lt1"/>
                          </a:solidFill>
                          <a:latin typeface="+mn-lt"/>
                          <a:ea typeface="+mn-ea"/>
                          <a:cs typeface="+mn-cs"/>
                        </a:defRPr>
                      </a:pPr>
                      <a:t>[VALUE]</a:t>
                    </a:fld>
                    <a:endParaRPr lang="en-US"/>
                  </a:p>
                </c:rich>
              </c:tx>
              <c:spPr>
                <a:noFill/>
                <a:ln>
                  <a:noFill/>
                </a:ln>
                <a:effectLst/>
              </c:sp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2-5077-4681-8181-E315A25D1AC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Sheet1!$A$89:$A$94</c:f>
              <c:strCache>
                <c:ptCount val="6"/>
                <c:pt idx="0">
                  <c:v>1990 Census</c:v>
                </c:pt>
                <c:pt idx="2">
                  <c:v>2000 Census</c:v>
                </c:pt>
                <c:pt idx="4">
                  <c:v>2010 Census</c:v>
                </c:pt>
                <c:pt idx="5">
                  <c:v>2015 UCONN Data Center Projection</c:v>
                </c:pt>
              </c:strCache>
            </c:strRef>
          </c:cat>
          <c:val>
            <c:numRef>
              <c:f>Sheet1!$C$89:$C$94</c:f>
              <c:numCache>
                <c:formatCode>General</c:formatCode>
                <c:ptCount val="6"/>
                <c:pt idx="0">
                  <c:v>3905</c:v>
                </c:pt>
                <c:pt idx="2">
                  <c:v>3596</c:v>
                </c:pt>
                <c:pt idx="4">
                  <c:v>3578</c:v>
                </c:pt>
                <c:pt idx="5">
                  <c:v>3511</c:v>
                </c:pt>
              </c:numCache>
            </c:numRef>
          </c:val>
          <c:extLst>
            <c:ext xmlns:c16="http://schemas.microsoft.com/office/drawing/2014/chart" uri="{C3380CC4-5D6E-409C-BE32-E72D297353CC}">
              <c16:uniqueId val="{00000003-5077-4681-8181-E315A25D1ACD}"/>
            </c:ext>
          </c:extLst>
        </c:ser>
        <c:dLbls>
          <c:dLblPos val="inEnd"/>
          <c:showLegendKey val="0"/>
          <c:showVal val="1"/>
          <c:showCatName val="0"/>
          <c:showSerName val="0"/>
          <c:showPercent val="0"/>
          <c:showBubbleSize val="0"/>
        </c:dLbls>
        <c:gapWidth val="41"/>
        <c:axId val="2112523896"/>
        <c:axId val="2112526904"/>
      </c:barChart>
      <c:catAx>
        <c:axId val="2112523896"/>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dk1">
                    <a:lumMod val="65000"/>
                    <a:lumOff val="35000"/>
                  </a:schemeClr>
                </a:solidFill>
                <a:effectLst/>
                <a:latin typeface="+mn-lt"/>
                <a:ea typeface="+mn-ea"/>
                <a:cs typeface="+mn-cs"/>
              </a:defRPr>
            </a:pPr>
            <a:endParaRPr lang="en-US"/>
          </a:p>
        </c:txPr>
        <c:crossAx val="2112526904"/>
        <c:crosses val="autoZero"/>
        <c:auto val="1"/>
        <c:lblAlgn val="ctr"/>
        <c:lblOffset val="100"/>
        <c:noMultiLvlLbl val="0"/>
      </c:catAx>
      <c:valAx>
        <c:axId val="2112526904"/>
        <c:scaling>
          <c:orientation val="minMax"/>
        </c:scaling>
        <c:delete val="1"/>
        <c:axPos val="l"/>
        <c:numFmt formatCode="General" sourceLinked="1"/>
        <c:majorTickMark val="none"/>
        <c:minorTickMark val="none"/>
        <c:tickLblPos val="nextTo"/>
        <c:crossAx val="2112523896"/>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spPr>
            <a:gradFill>
              <a:gsLst>
                <a:gs pos="0">
                  <a:schemeClr val="accent1">
                    <a:tint val="77000"/>
                  </a:schemeClr>
                </a:gs>
                <a:gs pos="100000">
                  <a:schemeClr val="accent1">
                    <a:tint val="77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Sheet1!$A$87:$A$92</c:f>
              <c:numCache>
                <c:formatCode>General</c:formatCode>
                <c:ptCount val="6"/>
                <c:pt idx="0">
                  <c:v>2015</c:v>
                </c:pt>
                <c:pt idx="1">
                  <c:v>2020</c:v>
                </c:pt>
                <c:pt idx="2">
                  <c:v>2025</c:v>
                </c:pt>
                <c:pt idx="3">
                  <c:v>2030</c:v>
                </c:pt>
                <c:pt idx="4">
                  <c:v>2035</c:v>
                </c:pt>
                <c:pt idx="5">
                  <c:v>2040</c:v>
                </c:pt>
              </c:numCache>
            </c:numRef>
          </c:cat>
          <c:val>
            <c:numRef>
              <c:f>Sheet1!$B$87:$B$92</c:f>
            </c:numRef>
          </c:val>
          <c:extLst>
            <c:ext xmlns:c16="http://schemas.microsoft.com/office/drawing/2014/chart" uri="{C3380CC4-5D6E-409C-BE32-E72D297353CC}">
              <c16:uniqueId val="{00000000-C3DB-42FE-8A1B-72D7CA016EB1}"/>
            </c:ext>
          </c:extLst>
        </c:ser>
        <c:ser>
          <c:idx val="1"/>
          <c:order val="1"/>
          <c:spPr>
            <a:gradFill>
              <a:gsLst>
                <a:gs pos="0">
                  <a:schemeClr val="accent1">
                    <a:shade val="76000"/>
                  </a:schemeClr>
                </a:gs>
                <a:gs pos="100000">
                  <a:schemeClr val="accent1">
                    <a:shade val="76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dLbl>
              <c:idx val="0"/>
              <c:tx>
                <c:rich>
                  <a:bodyPr/>
                  <a:lstStyle/>
                  <a:p>
                    <a:fld id="{07624220-5AE4-4FF7-AC70-0DB5B071FF6F}"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3DB-42FE-8A1B-72D7CA016EB1}"/>
                </c:ext>
              </c:extLst>
            </c:dLbl>
            <c:dLbl>
              <c:idx val="1"/>
              <c:tx>
                <c:rich>
                  <a:bodyPr/>
                  <a:lstStyle/>
                  <a:p>
                    <a:fld id="{72A6EB6F-C6B2-4D9D-8451-C874945A9518}"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3DB-42FE-8A1B-72D7CA016EB1}"/>
                </c:ext>
              </c:extLst>
            </c:dLbl>
            <c:dLbl>
              <c:idx val="2"/>
              <c:tx>
                <c:rich>
                  <a:bodyPr/>
                  <a:lstStyle/>
                  <a:p>
                    <a:fld id="{2EF6E773-1357-4FC5-BB50-42F2407F6BF0}"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C3DB-42FE-8A1B-72D7CA016EB1}"/>
                </c:ext>
              </c:extLst>
            </c:dLbl>
            <c:dLbl>
              <c:idx val="3"/>
              <c:tx>
                <c:rich>
                  <a:bodyPr/>
                  <a:lstStyle/>
                  <a:p>
                    <a:fld id="{6A977B72-3130-452B-A43D-FE18BD741F0C}"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3DB-42FE-8A1B-72D7CA016EB1}"/>
                </c:ext>
              </c:extLst>
            </c:dLbl>
            <c:dLbl>
              <c:idx val="4"/>
              <c:tx>
                <c:rich>
                  <a:bodyPr/>
                  <a:lstStyle/>
                  <a:p>
                    <a:fld id="{9A1BFA5E-0865-4216-93BA-88CB23F5F60C}"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C3DB-42FE-8A1B-72D7CA016EB1}"/>
                </c:ext>
              </c:extLst>
            </c:dLbl>
            <c:dLbl>
              <c:idx val="5"/>
              <c:tx>
                <c:rich>
                  <a:bodyPr/>
                  <a:lstStyle/>
                  <a:p>
                    <a:fld id="{DF5ED28B-D616-4D97-A2A3-398E4AFDF800}"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3DB-42FE-8A1B-72D7CA016EB1}"/>
                </c:ext>
              </c:extLst>
            </c:dLbl>
            <c:spPr>
              <a:noFill/>
              <a:ln>
                <a:noFill/>
              </a:ln>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dk1">
                          <a:lumMod val="50000"/>
                          <a:lumOff val="50000"/>
                        </a:schemeClr>
                      </a:solidFill>
                    </a:ln>
                    <a:effectLst/>
                  </c:spPr>
                </c15:leaderLines>
              </c:ext>
            </c:extLst>
          </c:dLbls>
          <c:cat>
            <c:numRef>
              <c:f>Sheet1!$A$87:$A$92</c:f>
              <c:numCache>
                <c:formatCode>General</c:formatCode>
                <c:ptCount val="6"/>
                <c:pt idx="0">
                  <c:v>2015</c:v>
                </c:pt>
                <c:pt idx="1">
                  <c:v>2020</c:v>
                </c:pt>
                <c:pt idx="2">
                  <c:v>2025</c:v>
                </c:pt>
                <c:pt idx="3">
                  <c:v>2030</c:v>
                </c:pt>
                <c:pt idx="4">
                  <c:v>2035</c:v>
                </c:pt>
                <c:pt idx="5">
                  <c:v>2040</c:v>
                </c:pt>
              </c:numCache>
            </c:numRef>
          </c:cat>
          <c:val>
            <c:numRef>
              <c:f>Sheet1!$C$87:$C$92</c:f>
              <c:numCache>
                <c:formatCode>General</c:formatCode>
                <c:ptCount val="6"/>
                <c:pt idx="0">
                  <c:v>3511</c:v>
                </c:pt>
                <c:pt idx="1">
                  <c:v>3344</c:v>
                </c:pt>
                <c:pt idx="2">
                  <c:v>3161</c:v>
                </c:pt>
                <c:pt idx="3">
                  <c:v>2955</c:v>
                </c:pt>
                <c:pt idx="4">
                  <c:v>2720</c:v>
                </c:pt>
                <c:pt idx="5">
                  <c:v>2462</c:v>
                </c:pt>
              </c:numCache>
            </c:numRef>
          </c:val>
          <c:extLst>
            <c:ext xmlns:c16="http://schemas.microsoft.com/office/drawing/2014/chart" uri="{C3380CC4-5D6E-409C-BE32-E72D297353CC}">
              <c16:uniqueId val="{00000001-C3DB-42FE-8A1B-72D7CA016EB1}"/>
            </c:ext>
          </c:extLst>
        </c:ser>
        <c:dLbls>
          <c:dLblPos val="inEnd"/>
          <c:showLegendKey val="0"/>
          <c:showVal val="1"/>
          <c:showCatName val="0"/>
          <c:showSerName val="0"/>
          <c:showPercent val="0"/>
          <c:showBubbleSize val="0"/>
        </c:dLbls>
        <c:gapWidth val="41"/>
        <c:axId val="376861616"/>
        <c:axId val="376861944"/>
      </c:barChart>
      <c:catAx>
        <c:axId val="376861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65000"/>
                    <a:lumOff val="35000"/>
                  </a:schemeClr>
                </a:solidFill>
                <a:effectLst/>
                <a:latin typeface="+mn-lt"/>
                <a:ea typeface="+mn-ea"/>
                <a:cs typeface="+mn-cs"/>
              </a:defRPr>
            </a:pPr>
            <a:endParaRPr lang="en-US"/>
          </a:p>
        </c:txPr>
        <c:crossAx val="376861944"/>
        <c:crosses val="autoZero"/>
        <c:auto val="1"/>
        <c:lblAlgn val="ctr"/>
        <c:lblOffset val="100"/>
        <c:noMultiLvlLbl val="0"/>
      </c:catAx>
      <c:valAx>
        <c:axId val="376861944"/>
        <c:scaling>
          <c:orientation val="minMax"/>
        </c:scaling>
        <c:delete val="1"/>
        <c:axPos val="l"/>
        <c:numFmt formatCode="General" sourceLinked="1"/>
        <c:majorTickMark val="none"/>
        <c:minorTickMark val="none"/>
        <c:tickLblPos val="nextTo"/>
        <c:crossAx val="376861616"/>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sz="1200" b="1" i="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Sheet1!$A$106:$A$111</c:f>
              <c:strCache>
                <c:ptCount val="6"/>
                <c:pt idx="0">
                  <c:v>1990 Census</c:v>
                </c:pt>
                <c:pt idx="2">
                  <c:v>2000 Census</c:v>
                </c:pt>
                <c:pt idx="4">
                  <c:v>2010 Census</c:v>
                </c:pt>
                <c:pt idx="5">
                  <c:v>2015 UCONN Data Center Projection</c:v>
                </c:pt>
              </c:strCache>
            </c:strRef>
          </c:cat>
          <c:val>
            <c:numRef>
              <c:f>Sheet1!$B$106:$B$111</c:f>
            </c:numRef>
          </c:val>
          <c:extLst>
            <c:ext xmlns:c16="http://schemas.microsoft.com/office/drawing/2014/chart" uri="{C3380CC4-5D6E-409C-BE32-E72D297353CC}">
              <c16:uniqueId val="{00000000-D6F3-46CA-9233-D1018E06C6C9}"/>
            </c:ext>
          </c:extLst>
        </c:ser>
        <c:ser>
          <c:idx val="1"/>
          <c:order val="1"/>
          <c:spPr>
            <a:gradFill>
              <a:gsLst>
                <a:gs pos="0">
                  <a:schemeClr val="accent2"/>
                </a:gs>
                <a:gs pos="100000">
                  <a:schemeClr val="accent2">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5"/>
            <c:invertIfNegative val="0"/>
            <c:bubble3D val="0"/>
            <c:spPr>
              <a:solidFill>
                <a:schemeClr val="accent1"/>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2-D6F3-46CA-9233-D1018E06C6C9}"/>
              </c:ext>
            </c:extLst>
          </c:dPt>
          <c:dLbls>
            <c:dLbl>
              <c:idx val="0"/>
              <c:tx>
                <c:rich>
                  <a:bodyPr/>
                  <a:lstStyle/>
                  <a:p>
                    <a:fld id="{ABEDC180-D6DB-4852-85F8-BA6CB4A52E0F}" type="VALUE">
                      <a:rPr lang="en-US" sz="16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F46-4893-8605-701BB3F8C60C}"/>
                </c:ext>
              </c:extLst>
            </c:dLbl>
            <c:dLbl>
              <c:idx val="2"/>
              <c:tx>
                <c:rich>
                  <a:bodyPr/>
                  <a:lstStyle/>
                  <a:p>
                    <a:fld id="{B621AEA6-38F1-4C06-8665-ABA9888B9882}" type="VALUE">
                      <a:rPr lang="en-US" sz="16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F46-4893-8605-701BB3F8C60C}"/>
                </c:ext>
              </c:extLst>
            </c:dLbl>
            <c:dLbl>
              <c:idx val="4"/>
              <c:tx>
                <c:rich>
                  <a:bodyPr/>
                  <a:lstStyle/>
                  <a:p>
                    <a:fld id="{B15DAC2C-E254-477C-9530-3C0507D1F098}" type="VALUE">
                      <a:rPr lang="en-US" sz="16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F46-4893-8605-701BB3F8C60C}"/>
                </c:ext>
              </c:extLst>
            </c:dLbl>
            <c:dLbl>
              <c:idx val="5"/>
              <c:tx>
                <c:rich>
                  <a:bodyPr/>
                  <a:lstStyle/>
                  <a:p>
                    <a:fld id="{23CEA592-79CF-479F-A95F-35109D83D0C7}" type="VALUE">
                      <a:rPr lang="en-US" sz="16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6F3-46CA-9233-D1018E06C6C9}"/>
                </c:ext>
              </c:extLst>
            </c:dLbl>
            <c:spPr>
              <a:noFill/>
              <a:ln>
                <a:noFill/>
              </a:ln>
              <a:effectLst/>
            </c:spPr>
            <c:txPr>
              <a:bodyPr rot="0" spcFirstLastPara="1" vertOverflow="ellipsis" vert="horz" wrap="square" lIns="91440" tIns="91440" rIns="91440" bIns="9144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Sheet1!$A$106:$A$111</c:f>
              <c:strCache>
                <c:ptCount val="6"/>
                <c:pt idx="0">
                  <c:v>1990 Census</c:v>
                </c:pt>
                <c:pt idx="2">
                  <c:v>2000 Census</c:v>
                </c:pt>
                <c:pt idx="4">
                  <c:v>2010 Census</c:v>
                </c:pt>
                <c:pt idx="5">
                  <c:v>2015 UCONN Data Center Projection</c:v>
                </c:pt>
              </c:strCache>
            </c:strRef>
          </c:cat>
          <c:val>
            <c:numRef>
              <c:f>Sheet1!$C$106:$C$111</c:f>
              <c:numCache>
                <c:formatCode>General</c:formatCode>
                <c:ptCount val="6"/>
                <c:pt idx="0">
                  <c:v>37.799999999999997</c:v>
                </c:pt>
                <c:pt idx="2">
                  <c:v>42.6</c:v>
                </c:pt>
                <c:pt idx="4">
                  <c:v>49.7</c:v>
                </c:pt>
                <c:pt idx="5">
                  <c:v>52.3</c:v>
                </c:pt>
              </c:numCache>
            </c:numRef>
          </c:val>
          <c:extLst>
            <c:ext xmlns:c16="http://schemas.microsoft.com/office/drawing/2014/chart" uri="{C3380CC4-5D6E-409C-BE32-E72D297353CC}">
              <c16:uniqueId val="{00000003-D6F3-46CA-9233-D1018E06C6C9}"/>
            </c:ext>
          </c:extLst>
        </c:ser>
        <c:dLbls>
          <c:dLblPos val="inEnd"/>
          <c:showLegendKey val="0"/>
          <c:showVal val="1"/>
          <c:showCatName val="0"/>
          <c:showSerName val="0"/>
          <c:showPercent val="0"/>
          <c:showBubbleSize val="0"/>
        </c:dLbls>
        <c:gapWidth val="41"/>
        <c:axId val="2112607320"/>
        <c:axId val="2112610328"/>
      </c:barChart>
      <c:catAx>
        <c:axId val="211260732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n-US"/>
          </a:p>
        </c:txPr>
        <c:crossAx val="2112610328"/>
        <c:crosses val="autoZero"/>
        <c:auto val="1"/>
        <c:lblAlgn val="ctr"/>
        <c:lblOffset val="100"/>
        <c:noMultiLvlLbl val="0"/>
      </c:catAx>
      <c:valAx>
        <c:axId val="2112610328"/>
        <c:scaling>
          <c:orientation val="minMax"/>
        </c:scaling>
        <c:delete val="1"/>
        <c:axPos val="l"/>
        <c:numFmt formatCode="General" sourceLinked="1"/>
        <c:majorTickMark val="none"/>
        <c:minorTickMark val="none"/>
        <c:tickLblPos val="nextTo"/>
        <c:crossAx val="2112607320"/>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spPr>
            <a:gradFill>
              <a:gsLst>
                <a:gs pos="0">
                  <a:schemeClr val="accent1">
                    <a:tint val="77000"/>
                  </a:schemeClr>
                </a:gs>
                <a:gs pos="100000">
                  <a:schemeClr val="accent1">
                    <a:tint val="77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Sheet1!$A$109:$A$114</c:f>
              <c:numCache>
                <c:formatCode>General</c:formatCode>
                <c:ptCount val="6"/>
                <c:pt idx="0">
                  <c:v>2015</c:v>
                </c:pt>
                <c:pt idx="1">
                  <c:v>2020</c:v>
                </c:pt>
                <c:pt idx="2">
                  <c:v>2025</c:v>
                </c:pt>
                <c:pt idx="3">
                  <c:v>2030</c:v>
                </c:pt>
                <c:pt idx="4">
                  <c:v>2035</c:v>
                </c:pt>
                <c:pt idx="5">
                  <c:v>2040</c:v>
                </c:pt>
              </c:numCache>
            </c:numRef>
          </c:cat>
          <c:val>
            <c:numRef>
              <c:f>Sheet1!$B$109:$B$114</c:f>
            </c:numRef>
          </c:val>
          <c:extLst>
            <c:ext xmlns:c16="http://schemas.microsoft.com/office/drawing/2014/chart" uri="{C3380CC4-5D6E-409C-BE32-E72D297353CC}">
              <c16:uniqueId val="{00000000-609D-4A32-9C64-1E4DB2DDC419}"/>
            </c:ext>
          </c:extLst>
        </c:ser>
        <c:ser>
          <c:idx val="1"/>
          <c:order val="1"/>
          <c:spPr>
            <a:gradFill>
              <a:gsLst>
                <a:gs pos="0">
                  <a:schemeClr val="accent1">
                    <a:shade val="76000"/>
                  </a:schemeClr>
                </a:gs>
                <a:gs pos="100000">
                  <a:schemeClr val="accent1">
                    <a:shade val="76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dLbl>
              <c:idx val="0"/>
              <c:tx>
                <c:rich>
                  <a:bodyPr/>
                  <a:lstStyle/>
                  <a:p>
                    <a:fld id="{DEEFE07D-E76E-4D8D-A7B1-C22E78C60DD6}"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09D-4A32-9C64-1E4DB2DDC419}"/>
                </c:ext>
              </c:extLst>
            </c:dLbl>
            <c:dLbl>
              <c:idx val="1"/>
              <c:tx>
                <c:rich>
                  <a:bodyPr/>
                  <a:lstStyle/>
                  <a:p>
                    <a:fld id="{BF158E22-A1B9-4B65-932E-AABC449E7C3D}"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09D-4A32-9C64-1E4DB2DDC419}"/>
                </c:ext>
              </c:extLst>
            </c:dLbl>
            <c:dLbl>
              <c:idx val="2"/>
              <c:tx>
                <c:rich>
                  <a:bodyPr/>
                  <a:lstStyle/>
                  <a:p>
                    <a:fld id="{D7EC928C-FA9C-4A06-B438-A72E73F9BB92}"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09D-4A32-9C64-1E4DB2DDC419}"/>
                </c:ext>
              </c:extLst>
            </c:dLbl>
            <c:dLbl>
              <c:idx val="3"/>
              <c:tx>
                <c:rich>
                  <a:bodyPr/>
                  <a:lstStyle/>
                  <a:p>
                    <a:fld id="{BDED7A96-071F-4DDA-BCD3-4DC8474F675F}"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09D-4A32-9C64-1E4DB2DDC419}"/>
                </c:ext>
              </c:extLst>
            </c:dLbl>
            <c:dLbl>
              <c:idx val="4"/>
              <c:tx>
                <c:rich>
                  <a:bodyPr/>
                  <a:lstStyle/>
                  <a:p>
                    <a:fld id="{66C43C9D-CFFA-47C0-B002-558A2FBDF416}"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09D-4A32-9C64-1E4DB2DDC419}"/>
                </c:ext>
              </c:extLst>
            </c:dLbl>
            <c:dLbl>
              <c:idx val="5"/>
              <c:tx>
                <c:rich>
                  <a:bodyPr/>
                  <a:lstStyle/>
                  <a:p>
                    <a:fld id="{18DAE6D1-7205-4EF4-99B7-ACFE022149EE}" type="VALUE">
                      <a:rPr lang="en-US" sz="140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09D-4A32-9C64-1E4DB2DDC419}"/>
                </c:ext>
              </c:extLst>
            </c:dLbl>
            <c:spPr>
              <a:noFill/>
              <a:ln>
                <a:noFill/>
              </a:ln>
              <a:effectLst/>
            </c:spPr>
            <c:txPr>
              <a:bodyPr rot="0" spcFirstLastPara="1" vertOverflow="ellipsis" vert="horz" wrap="square" lIns="182880" tIns="91440" rIns="182880" bIns="9144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dk1">
                          <a:lumMod val="50000"/>
                          <a:lumOff val="50000"/>
                        </a:schemeClr>
                      </a:solidFill>
                    </a:ln>
                    <a:effectLst/>
                  </c:spPr>
                </c15:leaderLines>
              </c:ext>
            </c:extLst>
          </c:dLbls>
          <c:cat>
            <c:numRef>
              <c:f>Sheet1!$A$109:$A$114</c:f>
              <c:numCache>
                <c:formatCode>General</c:formatCode>
                <c:ptCount val="6"/>
                <c:pt idx="0">
                  <c:v>2015</c:v>
                </c:pt>
                <c:pt idx="1">
                  <c:v>2020</c:v>
                </c:pt>
                <c:pt idx="2">
                  <c:v>2025</c:v>
                </c:pt>
                <c:pt idx="3">
                  <c:v>2030</c:v>
                </c:pt>
                <c:pt idx="4">
                  <c:v>2035</c:v>
                </c:pt>
                <c:pt idx="5">
                  <c:v>2040</c:v>
                </c:pt>
              </c:numCache>
            </c:numRef>
          </c:cat>
          <c:val>
            <c:numRef>
              <c:f>Sheet1!$C$109:$C$114</c:f>
              <c:numCache>
                <c:formatCode>General</c:formatCode>
                <c:ptCount val="6"/>
                <c:pt idx="0">
                  <c:v>52.3</c:v>
                </c:pt>
                <c:pt idx="1">
                  <c:v>54.9</c:v>
                </c:pt>
                <c:pt idx="2">
                  <c:v>56.9</c:v>
                </c:pt>
                <c:pt idx="3">
                  <c:v>57.8</c:v>
                </c:pt>
                <c:pt idx="4">
                  <c:v>58.5</c:v>
                </c:pt>
                <c:pt idx="5">
                  <c:v>59.6</c:v>
                </c:pt>
              </c:numCache>
            </c:numRef>
          </c:val>
          <c:extLst>
            <c:ext xmlns:c16="http://schemas.microsoft.com/office/drawing/2014/chart" uri="{C3380CC4-5D6E-409C-BE32-E72D297353CC}">
              <c16:uniqueId val="{00000001-609D-4A32-9C64-1E4DB2DDC419}"/>
            </c:ext>
          </c:extLst>
        </c:ser>
        <c:dLbls>
          <c:dLblPos val="inEnd"/>
          <c:showLegendKey val="0"/>
          <c:showVal val="1"/>
          <c:showCatName val="0"/>
          <c:showSerName val="0"/>
          <c:showPercent val="0"/>
          <c:showBubbleSize val="0"/>
        </c:dLbls>
        <c:gapWidth val="41"/>
        <c:axId val="381616784"/>
        <c:axId val="381617112"/>
      </c:barChart>
      <c:catAx>
        <c:axId val="3816167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65000"/>
                    <a:lumOff val="35000"/>
                  </a:schemeClr>
                </a:solidFill>
                <a:effectLst/>
                <a:latin typeface="+mn-lt"/>
                <a:ea typeface="+mn-ea"/>
                <a:cs typeface="+mn-cs"/>
              </a:defRPr>
            </a:pPr>
            <a:endParaRPr lang="en-US"/>
          </a:p>
        </c:txPr>
        <c:crossAx val="381617112"/>
        <c:crosses val="autoZero"/>
        <c:auto val="1"/>
        <c:lblAlgn val="ctr"/>
        <c:lblOffset val="100"/>
        <c:noMultiLvlLbl val="0"/>
      </c:catAx>
      <c:valAx>
        <c:axId val="381617112"/>
        <c:scaling>
          <c:orientation val="minMax"/>
        </c:scaling>
        <c:delete val="1"/>
        <c:axPos val="l"/>
        <c:numFmt formatCode="General" sourceLinked="1"/>
        <c:majorTickMark val="none"/>
        <c:minorTickMark val="none"/>
        <c:tickLblPos val="nextTo"/>
        <c:crossAx val="38161678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Sheet1!$A$147</c:f>
              <c:strCache>
                <c:ptCount val="1"/>
                <c:pt idx="0">
                  <c:v>Working age (%)</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Sheet1!$B$147:$I$147</c:f>
              <c:numCache>
                <c:formatCode>General</c:formatCode>
                <c:ptCount val="7"/>
                <c:pt idx="0">
                  <c:v>58</c:v>
                </c:pt>
                <c:pt idx="1">
                  <c:v>56</c:v>
                </c:pt>
                <c:pt idx="2">
                  <c:v>53</c:v>
                </c:pt>
                <c:pt idx="3">
                  <c:v>50</c:v>
                </c:pt>
                <c:pt idx="4">
                  <c:v>47</c:v>
                </c:pt>
                <c:pt idx="5">
                  <c:v>46</c:v>
                </c:pt>
                <c:pt idx="6">
                  <c:v>46</c:v>
                </c:pt>
              </c:numCache>
            </c:numRef>
          </c:val>
          <c:smooth val="0"/>
          <c:extLst>
            <c:ext xmlns:c16="http://schemas.microsoft.com/office/drawing/2014/chart" uri="{C3380CC4-5D6E-409C-BE32-E72D297353CC}">
              <c16:uniqueId val="{00000000-45B2-4754-94B8-4CC422E31290}"/>
            </c:ext>
          </c:extLst>
        </c:ser>
        <c:ser>
          <c:idx val="1"/>
          <c:order val="1"/>
          <c:tx>
            <c:strRef>
              <c:f>Sheet1!$A$148</c:f>
              <c:strCache>
                <c:ptCount val="1"/>
                <c:pt idx="0">
                  <c:v>65 and over (%)</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Sheet1!$B$148:$I$148</c:f>
              <c:numCache>
                <c:formatCode>General</c:formatCode>
                <c:ptCount val="7"/>
                <c:pt idx="0">
                  <c:v>21</c:v>
                </c:pt>
                <c:pt idx="1">
                  <c:v>25</c:v>
                </c:pt>
                <c:pt idx="2">
                  <c:v>29</c:v>
                </c:pt>
                <c:pt idx="3">
                  <c:v>32</c:v>
                </c:pt>
                <c:pt idx="4">
                  <c:v>35</c:v>
                </c:pt>
                <c:pt idx="5">
                  <c:v>37</c:v>
                </c:pt>
                <c:pt idx="6">
                  <c:v>38</c:v>
                </c:pt>
              </c:numCache>
            </c:numRef>
          </c:val>
          <c:smooth val="0"/>
          <c:extLst>
            <c:ext xmlns:c16="http://schemas.microsoft.com/office/drawing/2014/chart" uri="{C3380CC4-5D6E-409C-BE32-E72D297353CC}">
              <c16:uniqueId val="{00000001-45B2-4754-94B8-4CC422E31290}"/>
            </c:ext>
          </c:extLst>
        </c:ser>
        <c:ser>
          <c:idx val="2"/>
          <c:order val="2"/>
          <c:tx>
            <c:strRef>
              <c:f>Sheet1!$A$149</c:f>
              <c:strCache>
                <c:ptCount val="1"/>
                <c:pt idx="0">
                  <c:v>19 and under (%)</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Sheet1!$B$149:$I$149</c:f>
              <c:numCache>
                <c:formatCode>General</c:formatCode>
                <c:ptCount val="7"/>
                <c:pt idx="0">
                  <c:v>21</c:v>
                </c:pt>
                <c:pt idx="1">
                  <c:v>19</c:v>
                </c:pt>
                <c:pt idx="2">
                  <c:v>18</c:v>
                </c:pt>
                <c:pt idx="3">
                  <c:v>18</c:v>
                </c:pt>
                <c:pt idx="4">
                  <c:v>18</c:v>
                </c:pt>
                <c:pt idx="5">
                  <c:v>17</c:v>
                </c:pt>
                <c:pt idx="6">
                  <c:v>16</c:v>
                </c:pt>
              </c:numCache>
            </c:numRef>
          </c:val>
          <c:smooth val="0"/>
          <c:extLst>
            <c:ext xmlns:c16="http://schemas.microsoft.com/office/drawing/2014/chart" uri="{C3380CC4-5D6E-409C-BE32-E72D297353CC}">
              <c16:uniqueId val="{00000002-45B2-4754-94B8-4CC422E31290}"/>
            </c:ext>
          </c:extLst>
        </c:ser>
        <c:dLbls>
          <c:dLblPos val="ctr"/>
          <c:showLegendKey val="0"/>
          <c:showVal val="1"/>
          <c:showCatName val="0"/>
          <c:showSerName val="0"/>
          <c:showPercent val="0"/>
          <c:showBubbleSize val="0"/>
        </c:dLbls>
        <c:marker val="1"/>
        <c:smooth val="0"/>
        <c:axId val="388080632"/>
        <c:axId val="394359344"/>
      </c:lineChart>
      <c:catAx>
        <c:axId val="388080632"/>
        <c:scaling>
          <c:orientation val="minMax"/>
        </c:scaling>
        <c:delete val="1"/>
        <c:axPos val="b"/>
        <c:numFmt formatCode="General" sourceLinked="1"/>
        <c:majorTickMark val="none"/>
        <c:minorTickMark val="none"/>
        <c:tickLblPos val="nextTo"/>
        <c:crossAx val="394359344"/>
        <c:crosses val="autoZero"/>
        <c:auto val="1"/>
        <c:lblAlgn val="ctr"/>
        <c:lblOffset val="100"/>
        <c:noMultiLvlLbl val="0"/>
      </c:catAx>
      <c:valAx>
        <c:axId val="39435934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88080632"/>
        <c:crosses val="autoZero"/>
        <c:crossBetween val="between"/>
      </c:valAx>
      <c:spPr>
        <a:noFill/>
        <a:ln w="25400">
          <a:noFill/>
        </a:ln>
        <a:effectLst/>
      </c:spPr>
    </c:plotArea>
    <c:legend>
      <c:legendPos val="t"/>
      <c:overlay val="1"/>
      <c:spPr>
        <a:solidFill>
          <a:schemeClr val="lt1">
            <a:lumMod val="95000"/>
            <a:alpha val="39000"/>
          </a:schemeClr>
        </a:solid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236481366101137E-2"/>
          <c:y val="4.6846844631394643E-2"/>
          <c:w val="0.94952703726779775"/>
          <c:h val="0.91411411817577648"/>
        </c:manualLayout>
      </c:layout>
      <c:barChart>
        <c:barDir val="col"/>
        <c:grouping val="clustered"/>
        <c:varyColors val="0"/>
        <c:ser>
          <c:idx val="0"/>
          <c:order val="0"/>
          <c:tx>
            <c:strRef>
              <c:f>Sheet1!$A$152</c:f>
              <c:strCache>
                <c:ptCount val="1"/>
                <c:pt idx="0">
                  <c:v>Working age adults</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Sheet1!$B$152:$I$152</c:f>
              <c:numCache>
                <c:formatCode>General</c:formatCode>
                <c:ptCount val="7"/>
                <c:pt idx="0">
                  <c:v>2075</c:v>
                </c:pt>
                <c:pt idx="1">
                  <c:v>1966</c:v>
                </c:pt>
                <c:pt idx="2">
                  <c:v>1772</c:v>
                </c:pt>
                <c:pt idx="3">
                  <c:v>1580</c:v>
                </c:pt>
                <c:pt idx="4">
                  <c:v>1388</c:v>
                </c:pt>
                <c:pt idx="5">
                  <c:v>1251</c:v>
                </c:pt>
                <c:pt idx="6">
                  <c:v>1132</c:v>
                </c:pt>
              </c:numCache>
            </c:numRef>
          </c:val>
          <c:extLst>
            <c:ext xmlns:c16="http://schemas.microsoft.com/office/drawing/2014/chart" uri="{C3380CC4-5D6E-409C-BE32-E72D297353CC}">
              <c16:uniqueId val="{00000000-9ED5-4468-B663-2A97BF15B90C}"/>
            </c:ext>
          </c:extLst>
        </c:ser>
        <c:dLbls>
          <c:dLblPos val="inEnd"/>
          <c:showLegendKey val="0"/>
          <c:showVal val="1"/>
          <c:showCatName val="0"/>
          <c:showSerName val="0"/>
          <c:showPercent val="0"/>
          <c:showBubbleSize val="0"/>
        </c:dLbls>
        <c:gapWidth val="41"/>
        <c:axId val="428209760"/>
        <c:axId val="463729824"/>
      </c:barChart>
      <c:catAx>
        <c:axId val="428209760"/>
        <c:scaling>
          <c:orientation val="minMax"/>
        </c:scaling>
        <c:delete val="1"/>
        <c:axPos val="b"/>
        <c:numFmt formatCode="General" sourceLinked="1"/>
        <c:majorTickMark val="none"/>
        <c:minorTickMark val="none"/>
        <c:tickLblPos val="nextTo"/>
        <c:crossAx val="463729824"/>
        <c:crosses val="autoZero"/>
        <c:auto val="1"/>
        <c:lblAlgn val="ctr"/>
        <c:lblOffset val="100"/>
        <c:noMultiLvlLbl val="0"/>
      </c:catAx>
      <c:valAx>
        <c:axId val="463729824"/>
        <c:scaling>
          <c:orientation val="minMax"/>
        </c:scaling>
        <c:delete val="1"/>
        <c:axPos val="l"/>
        <c:numFmt formatCode="General" sourceLinked="1"/>
        <c:majorTickMark val="none"/>
        <c:minorTickMark val="none"/>
        <c:tickLblPos val="nextTo"/>
        <c:crossAx val="428209760"/>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_rels/drawing1.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0.38104</cdr:x>
      <cdr:y>0.33787</cdr:y>
    </cdr:from>
    <cdr:to>
      <cdr:x>0.46422</cdr:x>
      <cdr:y>0.5</cdr:y>
    </cdr:to>
    <cdr:pic>
      <cdr:nvPicPr>
        <cdr:cNvPr id="3" name="Graphic 2" descr="Help">
          <a:extLst xmlns:a="http://schemas.openxmlformats.org/drawingml/2006/main">
            <a:ext uri="{FF2B5EF4-FFF2-40B4-BE49-F238E27FC236}">
              <a16:creationId xmlns:a16="http://schemas.microsoft.com/office/drawing/2014/main" id="{3D36DD9A-E489-485F-A5FB-F7E4BAEE133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a:off x="2771334" y="1260656"/>
          <a:ext cx="604912" cy="604912"/>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0.86663</cdr:y>
    </cdr:from>
    <cdr:to>
      <cdr:x>1</cdr:x>
      <cdr:y>1</cdr:y>
    </cdr:to>
    <cdr:sp macro="" textlink="">
      <cdr:nvSpPr>
        <cdr:cNvPr id="2" name="Content Placeholder 2">
          <a:extLst xmlns:a="http://schemas.openxmlformats.org/drawingml/2006/main">
            <a:ext uri="{FF2B5EF4-FFF2-40B4-BE49-F238E27FC236}">
              <a16:creationId xmlns:a16="http://schemas.microsoft.com/office/drawing/2014/main" id="{46A1F325-B42F-4086-B869-B25A20316709}"/>
            </a:ext>
          </a:extLst>
        </cdr:cNvPr>
        <cdr:cNvSpPr>
          <a:spLocks xmlns:a="http://schemas.openxmlformats.org/drawingml/2006/main" noGrp="1"/>
        </cdr:cNvSpPr>
      </cdr:nvSpPr>
      <cdr:spPr>
        <a:xfrm xmlns:a="http://schemas.openxmlformats.org/drawingml/2006/main">
          <a:off x="0" y="3608679"/>
          <a:ext cx="7244860" cy="555357"/>
        </a:xfrm>
        <a:prstGeom xmlns:a="http://schemas.openxmlformats.org/drawingml/2006/main" prst="rect">
          <a:avLst/>
        </a:prstGeom>
      </cdr:spPr>
      <cdr:txBody>
        <a:bodyPr xmlns:a="http://schemas.openxmlformats.org/drawingml/2006/main" vert="horz" lIns="91440" tIns="45720" rIns="91440" bIns="45720" rtlCol="0">
          <a:normAutofit/>
        </a:bodyPr>
        <a:lstStyle xmlns:a="http://schemas.openxmlformats.org/drawingml/2006/main">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xmlns:a="http://schemas.openxmlformats.org/drawingml/2006/main">
          <a:pPr marL="0" indent="0">
            <a:buNone/>
          </a:pPr>
          <a:r>
            <a:rPr lang="en-US" sz="1600" b="1" dirty="0"/>
            <a:t>        2010             2015            2020             2025            2030            2035            2040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B2CC7-9FE1-C948-A388-9D75C1746563}" type="datetimeFigureOut">
              <a:rPr lang="en-US" smtClean="0"/>
              <a:t>12/6/2018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2FDB2-0EE9-7D4A-97FD-5321F1F2EFBE}" type="slidenum">
              <a:rPr lang="en-US" smtClean="0"/>
              <a:t>‹#›</a:t>
            </a:fld>
            <a:endParaRPr lang="en-US"/>
          </a:p>
        </p:txBody>
      </p:sp>
    </p:spTree>
    <p:extLst>
      <p:ext uri="{BB962C8B-B14F-4D97-AF65-F5344CB8AC3E}">
        <p14:creationId xmlns:p14="http://schemas.microsoft.com/office/powerpoint/2010/main" val="7956298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prospective look at demographics.</a:t>
            </a:r>
          </a:p>
        </p:txBody>
      </p:sp>
      <p:sp>
        <p:nvSpPr>
          <p:cNvPr id="4" name="Slide Number Placeholder 3"/>
          <p:cNvSpPr>
            <a:spLocks noGrp="1"/>
          </p:cNvSpPr>
          <p:nvPr>
            <p:ph type="sldNum" sz="quarter" idx="10"/>
          </p:nvPr>
        </p:nvSpPr>
        <p:spPr/>
        <p:txBody>
          <a:bodyPr/>
          <a:lstStyle/>
          <a:p>
            <a:fld id="{52B2FDB2-0EE9-7D4A-97FD-5321F1F2EFBE}" type="slidenum">
              <a:rPr lang="en-US" smtClean="0"/>
              <a:t>1</a:t>
            </a:fld>
            <a:endParaRPr lang="en-US"/>
          </a:p>
        </p:txBody>
      </p:sp>
    </p:spTree>
    <p:extLst>
      <p:ext uri="{BB962C8B-B14F-4D97-AF65-F5344CB8AC3E}">
        <p14:creationId xmlns:p14="http://schemas.microsoft.com/office/powerpoint/2010/main" val="3202926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Assumptions: 1. Long-standing land use policies (soil-based zoning, aggressive conservation) will continue. 2. Public education paradigm (underpopulated 5-building, 4-campus, 3-town regional scheme) will remain in place. 3. No significant economic &amp; community development efforts will be engaged (this one’s not true!).</a:t>
            </a:r>
          </a:p>
        </p:txBody>
      </p:sp>
      <p:sp>
        <p:nvSpPr>
          <p:cNvPr id="4" name="Slide Number Placeholder 3"/>
          <p:cNvSpPr>
            <a:spLocks noGrp="1"/>
          </p:cNvSpPr>
          <p:nvPr>
            <p:ph type="sldNum" sz="quarter" idx="5"/>
          </p:nvPr>
        </p:nvSpPr>
        <p:spPr/>
        <p:txBody>
          <a:bodyPr/>
          <a:lstStyle/>
          <a:p>
            <a:fld id="{52B2FDB2-0EE9-7D4A-97FD-5321F1F2EFBE}" type="slidenum">
              <a:rPr lang="en-US" smtClean="0"/>
              <a:t>10</a:t>
            </a:fld>
            <a:endParaRPr lang="en-US"/>
          </a:p>
        </p:txBody>
      </p:sp>
    </p:spTree>
    <p:extLst>
      <p:ext uri="{BB962C8B-B14F-4D97-AF65-F5344CB8AC3E}">
        <p14:creationId xmlns:p14="http://schemas.microsoft.com/office/powerpoint/2010/main" val="2168921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Come to the next mtg to see this!</a:t>
            </a:r>
          </a:p>
        </p:txBody>
      </p:sp>
      <p:sp>
        <p:nvSpPr>
          <p:cNvPr id="4" name="Slide Number Placeholder 3"/>
          <p:cNvSpPr>
            <a:spLocks noGrp="1"/>
          </p:cNvSpPr>
          <p:nvPr>
            <p:ph type="sldNum" sz="quarter" idx="5"/>
          </p:nvPr>
        </p:nvSpPr>
        <p:spPr/>
        <p:txBody>
          <a:bodyPr/>
          <a:lstStyle/>
          <a:p>
            <a:fld id="{52B2FDB2-0EE9-7D4A-97FD-5321F1F2EFBE}" type="slidenum">
              <a:rPr lang="en-US" smtClean="0"/>
              <a:t>11</a:t>
            </a:fld>
            <a:endParaRPr lang="en-US"/>
          </a:p>
        </p:txBody>
      </p:sp>
    </p:spTree>
    <p:extLst>
      <p:ext uri="{BB962C8B-B14F-4D97-AF65-F5344CB8AC3E}">
        <p14:creationId xmlns:p14="http://schemas.microsoft.com/office/powerpoint/2010/main" val="354356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three are useful, especially when overlaid. Anecdote is particularly important in a small town.</a:t>
            </a:r>
          </a:p>
        </p:txBody>
      </p:sp>
      <p:sp>
        <p:nvSpPr>
          <p:cNvPr id="4" name="Slide Number Placeholder 3"/>
          <p:cNvSpPr>
            <a:spLocks noGrp="1"/>
          </p:cNvSpPr>
          <p:nvPr>
            <p:ph type="sldNum" sz="quarter" idx="5"/>
          </p:nvPr>
        </p:nvSpPr>
        <p:spPr/>
        <p:txBody>
          <a:bodyPr/>
          <a:lstStyle/>
          <a:p>
            <a:fld id="{52B2FDB2-0EE9-7D4A-97FD-5321F1F2EFBE}" type="slidenum">
              <a:rPr lang="en-US" smtClean="0"/>
              <a:t>2</a:t>
            </a:fld>
            <a:endParaRPr lang="en-US"/>
          </a:p>
        </p:txBody>
      </p:sp>
    </p:spTree>
    <p:extLst>
      <p:ext uri="{BB962C8B-B14F-4D97-AF65-F5344CB8AC3E}">
        <p14:creationId xmlns:p14="http://schemas.microsoft.com/office/powerpoint/2010/main" val="1558614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Pardon my alliterations…percentages based on 2010 Census</a:t>
            </a:r>
          </a:p>
        </p:txBody>
      </p:sp>
      <p:sp>
        <p:nvSpPr>
          <p:cNvPr id="4" name="Slide Number Placeholder 3"/>
          <p:cNvSpPr>
            <a:spLocks noGrp="1"/>
          </p:cNvSpPr>
          <p:nvPr>
            <p:ph type="sldNum" sz="quarter" idx="10"/>
          </p:nvPr>
        </p:nvSpPr>
        <p:spPr/>
        <p:txBody>
          <a:bodyPr/>
          <a:lstStyle/>
          <a:p>
            <a:fld id="{52B2FDB2-0EE9-7D4A-97FD-5321F1F2EFBE}" type="slidenum">
              <a:rPr lang="en-US" smtClean="0"/>
              <a:t>3</a:t>
            </a:fld>
            <a:endParaRPr lang="en-US"/>
          </a:p>
        </p:txBody>
      </p:sp>
    </p:spTree>
    <p:extLst>
      <p:ext uri="{BB962C8B-B14F-4D97-AF65-F5344CB8AC3E}">
        <p14:creationId xmlns:p14="http://schemas.microsoft.com/office/powerpoint/2010/main" val="266842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hard data is fallible. The 2000 Census miscounted the number of housing units in Washington, so the population figure is suspect. These figures are for full-time residents; part-time residents (weekenders) are counted in their respective ‘home’ communities. </a:t>
            </a:r>
          </a:p>
        </p:txBody>
      </p:sp>
      <p:sp>
        <p:nvSpPr>
          <p:cNvPr id="4" name="Slide Number Placeholder 3"/>
          <p:cNvSpPr>
            <a:spLocks noGrp="1"/>
          </p:cNvSpPr>
          <p:nvPr>
            <p:ph type="sldNum" sz="quarter" idx="10"/>
          </p:nvPr>
        </p:nvSpPr>
        <p:spPr/>
        <p:txBody>
          <a:bodyPr/>
          <a:lstStyle/>
          <a:p>
            <a:fld id="{52B2FDB2-0EE9-7D4A-97FD-5321F1F2EFBE}" type="slidenum">
              <a:rPr lang="en-US" smtClean="0"/>
              <a:t>4</a:t>
            </a:fld>
            <a:endParaRPr lang="en-US"/>
          </a:p>
        </p:txBody>
      </p:sp>
    </p:spTree>
    <p:extLst>
      <p:ext uri="{BB962C8B-B14F-4D97-AF65-F5344CB8AC3E}">
        <p14:creationId xmlns:p14="http://schemas.microsoft.com/office/powerpoint/2010/main" val="4445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CT </a:t>
            </a:r>
            <a:r>
              <a:rPr lang="en-US" dirty="0" err="1"/>
              <a:t>SDC</a:t>
            </a:r>
            <a:r>
              <a:rPr lang="en-US" dirty="0"/>
              <a:t> population projections are scored in a range (best-case/worst-case); these are the median scores.</a:t>
            </a:r>
          </a:p>
        </p:txBody>
      </p:sp>
      <p:sp>
        <p:nvSpPr>
          <p:cNvPr id="4" name="Slide Number Placeholder 3"/>
          <p:cNvSpPr>
            <a:spLocks noGrp="1"/>
          </p:cNvSpPr>
          <p:nvPr>
            <p:ph type="sldNum" sz="quarter" idx="5"/>
          </p:nvPr>
        </p:nvSpPr>
        <p:spPr/>
        <p:txBody>
          <a:bodyPr/>
          <a:lstStyle/>
          <a:p>
            <a:fld id="{52B2FDB2-0EE9-7D4A-97FD-5321F1F2EFBE}" type="slidenum">
              <a:rPr lang="en-US" smtClean="0"/>
              <a:t>5</a:t>
            </a:fld>
            <a:endParaRPr lang="en-US"/>
          </a:p>
        </p:txBody>
      </p:sp>
    </p:spTree>
    <p:extLst>
      <p:ext uri="{BB962C8B-B14F-4D97-AF65-F5344CB8AC3E}">
        <p14:creationId xmlns:p14="http://schemas.microsoft.com/office/powerpoint/2010/main" val="7948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the 2000 number may be skewed.</a:t>
            </a:r>
          </a:p>
        </p:txBody>
      </p:sp>
      <p:sp>
        <p:nvSpPr>
          <p:cNvPr id="4" name="Slide Number Placeholder 3"/>
          <p:cNvSpPr>
            <a:spLocks noGrp="1"/>
          </p:cNvSpPr>
          <p:nvPr>
            <p:ph type="sldNum" sz="quarter" idx="10"/>
          </p:nvPr>
        </p:nvSpPr>
        <p:spPr/>
        <p:txBody>
          <a:bodyPr/>
          <a:lstStyle/>
          <a:p>
            <a:fld id="{52B2FDB2-0EE9-7D4A-97FD-5321F1F2EFBE}" type="slidenum">
              <a:rPr lang="en-US" smtClean="0"/>
              <a:t>6</a:t>
            </a:fld>
            <a:endParaRPr lang="en-US"/>
          </a:p>
        </p:txBody>
      </p:sp>
    </p:spTree>
    <p:extLst>
      <p:ext uri="{BB962C8B-B14F-4D97-AF65-F5344CB8AC3E}">
        <p14:creationId xmlns:p14="http://schemas.microsoft.com/office/powerpoint/2010/main" val="3444443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CT </a:t>
            </a:r>
            <a:r>
              <a:rPr lang="en-US" dirty="0" err="1"/>
              <a:t>SDC</a:t>
            </a:r>
            <a:r>
              <a:rPr lang="en-US" dirty="0"/>
              <a:t> also provides population projections by age cohort (in 5-</a:t>
            </a:r>
            <a:r>
              <a:rPr lang="en-US" dirty="0" err="1"/>
              <a:t>yr</a:t>
            </a:r>
            <a:r>
              <a:rPr lang="en-US" dirty="0"/>
              <a:t> increments, e.g., 0-4, 5-9, 10-14, etc.).</a:t>
            </a:r>
          </a:p>
        </p:txBody>
      </p:sp>
      <p:sp>
        <p:nvSpPr>
          <p:cNvPr id="4" name="Slide Number Placeholder 3"/>
          <p:cNvSpPr>
            <a:spLocks noGrp="1"/>
          </p:cNvSpPr>
          <p:nvPr>
            <p:ph type="sldNum" sz="quarter" idx="5"/>
          </p:nvPr>
        </p:nvSpPr>
        <p:spPr/>
        <p:txBody>
          <a:bodyPr/>
          <a:lstStyle/>
          <a:p>
            <a:fld id="{52B2FDB2-0EE9-7D4A-97FD-5321F1F2EFBE}" type="slidenum">
              <a:rPr lang="en-US" smtClean="0"/>
              <a:t>7</a:t>
            </a:fld>
            <a:endParaRPr lang="en-US"/>
          </a:p>
        </p:txBody>
      </p:sp>
    </p:spTree>
    <p:extLst>
      <p:ext uri="{BB962C8B-B14F-4D97-AF65-F5344CB8AC3E}">
        <p14:creationId xmlns:p14="http://schemas.microsoft.com/office/powerpoint/2010/main" val="1034146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shows the growth/decline of three age groups: younger people, older people, and working-age people. In raw numbers, young moves from about 700 to 400, old moves from about 700 to 1000—a wash. Remember, though, that the overall population is projected to decline; combining these shifts with that decline…</a:t>
            </a:r>
          </a:p>
        </p:txBody>
      </p:sp>
      <p:sp>
        <p:nvSpPr>
          <p:cNvPr id="4" name="Slide Number Placeholder 3"/>
          <p:cNvSpPr>
            <a:spLocks noGrp="1"/>
          </p:cNvSpPr>
          <p:nvPr>
            <p:ph type="sldNum" sz="quarter" idx="5"/>
          </p:nvPr>
        </p:nvSpPr>
        <p:spPr/>
        <p:txBody>
          <a:bodyPr/>
          <a:lstStyle/>
          <a:p>
            <a:fld id="{52B2FDB2-0EE9-7D4A-97FD-5321F1F2EFBE}" type="slidenum">
              <a:rPr lang="en-US" smtClean="0"/>
              <a:t>8</a:t>
            </a:fld>
            <a:endParaRPr lang="en-US"/>
          </a:p>
        </p:txBody>
      </p:sp>
    </p:spTree>
    <p:extLst>
      <p:ext uri="{BB962C8B-B14F-4D97-AF65-F5344CB8AC3E}">
        <p14:creationId xmlns:p14="http://schemas.microsoft.com/office/powerpoint/2010/main" val="80066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scariest graph in the presentation; if this comes to pass, we will not be able to run our Town the way we run our Town. Washington thrives—and survives—on volunteerism, and this cohort constitutes the bulk of our volunteer pool.</a:t>
            </a:r>
          </a:p>
        </p:txBody>
      </p:sp>
      <p:sp>
        <p:nvSpPr>
          <p:cNvPr id="4" name="Slide Number Placeholder 3"/>
          <p:cNvSpPr>
            <a:spLocks noGrp="1"/>
          </p:cNvSpPr>
          <p:nvPr>
            <p:ph type="sldNum" sz="quarter" idx="5"/>
          </p:nvPr>
        </p:nvSpPr>
        <p:spPr/>
        <p:txBody>
          <a:bodyPr/>
          <a:lstStyle/>
          <a:p>
            <a:fld id="{52B2FDB2-0EE9-7D4A-97FD-5321F1F2EFBE}" type="slidenum">
              <a:rPr lang="en-US" smtClean="0"/>
              <a:t>9</a:t>
            </a:fld>
            <a:endParaRPr lang="en-US"/>
          </a:p>
        </p:txBody>
      </p:sp>
    </p:spTree>
    <p:extLst>
      <p:ext uri="{BB962C8B-B14F-4D97-AF65-F5344CB8AC3E}">
        <p14:creationId xmlns:p14="http://schemas.microsoft.com/office/powerpoint/2010/main" val="3680436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817723-79E7-5043-9502-4C15227F223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241236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17723-79E7-5043-9502-4C15227F223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285214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17723-79E7-5043-9502-4C15227F223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335465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817723-79E7-5043-9502-4C15227F223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323812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17723-79E7-5043-9502-4C15227F2232}"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238808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817723-79E7-5043-9502-4C15227F223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194914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817723-79E7-5043-9502-4C15227F2232}"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205938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817723-79E7-5043-9502-4C15227F2232}"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321907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17723-79E7-5043-9502-4C15227F2232}"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112566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17723-79E7-5043-9502-4C15227F223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18275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17723-79E7-5043-9502-4C15227F2232}"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8F892-3A17-D64D-9D85-3E0E771E834D}" type="slidenum">
              <a:rPr lang="en-US" smtClean="0"/>
              <a:t>‹#›</a:t>
            </a:fld>
            <a:endParaRPr lang="en-US"/>
          </a:p>
        </p:txBody>
      </p:sp>
    </p:spTree>
    <p:extLst>
      <p:ext uri="{BB962C8B-B14F-4D97-AF65-F5344CB8AC3E}">
        <p14:creationId xmlns:p14="http://schemas.microsoft.com/office/powerpoint/2010/main" val="420000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17723-79E7-5043-9502-4C15227F2232}" type="datetimeFigureOut">
              <a:rPr lang="en-US" smtClean="0"/>
              <a:t>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8F892-3A17-D64D-9D85-3E0E771E834D}" type="slidenum">
              <a:rPr lang="en-US" smtClean="0"/>
              <a:t>‹#›</a:t>
            </a:fld>
            <a:endParaRPr lang="en-US"/>
          </a:p>
        </p:txBody>
      </p:sp>
    </p:spTree>
    <p:extLst>
      <p:ext uri="{BB962C8B-B14F-4D97-AF65-F5344CB8AC3E}">
        <p14:creationId xmlns:p14="http://schemas.microsoft.com/office/powerpoint/2010/main" val="2196074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11.xml"/><Relationship Id="rId16"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BD623A2A-99F3-44BE-957C-C65F003800B3}"/>
              </a:ext>
            </a:extLst>
          </p:cNvPr>
          <p:cNvPicPr>
            <a:picLocks noChangeAspect="1"/>
          </p:cNvPicPr>
          <p:nvPr/>
        </p:nvPicPr>
        <p:blipFill>
          <a:blip r:embed="rId3"/>
          <a:stretch>
            <a:fillRect/>
          </a:stretch>
        </p:blipFill>
        <p:spPr>
          <a:xfrm>
            <a:off x="2563837" y="2673821"/>
            <a:ext cx="3819378" cy="3819378"/>
          </a:xfrm>
          <a:prstGeom prst="rect">
            <a:avLst/>
          </a:prstGeom>
          <a:effectLst>
            <a:outerShdw algn="ctr" rotWithShape="0">
              <a:srgbClr val="000000"/>
            </a:outerShdw>
            <a:softEdge rad="0"/>
          </a:effectLst>
        </p:spPr>
      </p:pic>
      <p:sp>
        <p:nvSpPr>
          <p:cNvPr id="2" name="Title 1"/>
          <p:cNvSpPr>
            <a:spLocks noGrp="1"/>
          </p:cNvSpPr>
          <p:nvPr>
            <p:ph type="ctrTitle"/>
          </p:nvPr>
        </p:nvSpPr>
        <p:spPr>
          <a:xfrm>
            <a:off x="685800" y="913767"/>
            <a:ext cx="7772400" cy="1182864"/>
          </a:xfrm>
        </p:spPr>
        <p:txBody>
          <a:bodyPr>
            <a:normAutofit/>
          </a:bodyPr>
          <a:lstStyle/>
          <a:p>
            <a:r>
              <a:rPr lang="en-US" cap="small" dirty="0"/>
              <a:t>Washington by the Numbers</a:t>
            </a:r>
          </a:p>
        </p:txBody>
      </p:sp>
      <p:sp>
        <p:nvSpPr>
          <p:cNvPr id="3" name="Subtitle 2"/>
          <p:cNvSpPr>
            <a:spLocks noGrp="1"/>
          </p:cNvSpPr>
          <p:nvPr>
            <p:ph type="subTitle" idx="1"/>
          </p:nvPr>
        </p:nvSpPr>
        <p:spPr>
          <a:xfrm>
            <a:off x="1371600" y="1955780"/>
            <a:ext cx="6400800" cy="1182865"/>
          </a:xfrm>
        </p:spPr>
        <p:txBody>
          <a:bodyPr/>
          <a:lstStyle/>
          <a:p>
            <a:r>
              <a:rPr lang="en-US" dirty="0"/>
              <a:t>An Overview of Soft and Hard Data for Short- and Long-Range Planning</a:t>
            </a:r>
          </a:p>
          <a:p>
            <a:endParaRPr lang="en-US" dirty="0"/>
          </a:p>
          <a:p>
            <a:endParaRPr lang="en-US" dirty="0"/>
          </a:p>
          <a:p>
            <a:endParaRPr lang="en-US" dirty="0"/>
          </a:p>
        </p:txBody>
      </p:sp>
    </p:spTree>
    <p:extLst>
      <p:ext uri="{BB962C8B-B14F-4D97-AF65-F5344CB8AC3E}">
        <p14:creationId xmlns:p14="http://schemas.microsoft.com/office/powerpoint/2010/main" val="1717747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0F1FBC-52AA-47AA-8D38-73BE1CD8628B}"/>
              </a:ext>
            </a:extLst>
          </p:cNvPr>
          <p:cNvPicPr>
            <a:picLocks noChangeAspect="1"/>
          </p:cNvPicPr>
          <p:nvPr/>
        </p:nvPicPr>
        <p:blipFill rotWithShape="1">
          <a:blip r:embed="rId3">
            <a:alphaModFix amt="25000"/>
          </a:blip>
          <a:srcRect l="17180" t="14719" r="15210" b="45240"/>
          <a:stretch/>
        </p:blipFill>
        <p:spPr>
          <a:xfrm>
            <a:off x="1029292" y="2042486"/>
            <a:ext cx="7085416" cy="4196219"/>
          </a:xfrm>
          <a:prstGeom prst="rect">
            <a:avLst/>
          </a:prstGeom>
        </p:spPr>
      </p:pic>
      <p:sp>
        <p:nvSpPr>
          <p:cNvPr id="3" name="Content Placeholder 2">
            <a:extLst>
              <a:ext uri="{FF2B5EF4-FFF2-40B4-BE49-F238E27FC236}">
                <a16:creationId xmlns:a16="http://schemas.microsoft.com/office/drawing/2014/main" id="{86444658-86A2-4094-867C-B94722717781}"/>
              </a:ext>
            </a:extLst>
          </p:cNvPr>
          <p:cNvSpPr>
            <a:spLocks noGrp="1"/>
          </p:cNvSpPr>
          <p:nvPr>
            <p:ph idx="1"/>
          </p:nvPr>
        </p:nvSpPr>
        <p:spPr>
          <a:xfrm>
            <a:off x="1209822" y="1744393"/>
            <a:ext cx="6724356" cy="4375053"/>
          </a:xfrm>
        </p:spPr>
        <p:txBody>
          <a:bodyPr>
            <a:normAutofit fontScale="92500" lnSpcReduction="10000"/>
          </a:bodyPr>
          <a:lstStyle/>
          <a:p>
            <a:r>
              <a:rPr lang="en-US" sz="2400" dirty="0"/>
              <a:t>Washington’s current population is about 3500 and headed below 2500 by the year 2040.</a:t>
            </a:r>
          </a:p>
          <a:p>
            <a:pPr marL="0" indent="0">
              <a:buNone/>
            </a:pPr>
            <a:endParaRPr lang="en-US" sz="1700" dirty="0"/>
          </a:p>
          <a:p>
            <a:r>
              <a:rPr lang="en-US" sz="2400" dirty="0"/>
              <a:t>Our current median age is about 55 and headed toward 60 by the year 2040.</a:t>
            </a:r>
          </a:p>
          <a:p>
            <a:pPr marL="0" indent="0">
              <a:buNone/>
            </a:pPr>
            <a:endParaRPr lang="en-US" sz="1700" dirty="0"/>
          </a:p>
          <a:p>
            <a:r>
              <a:rPr lang="en-US" sz="2400" dirty="0"/>
              <a:t>Washington’s working-age population is projected to drop dramatically over the next generation. If this occurs, providing essential services will become the Town’s greatest challenge.</a:t>
            </a:r>
          </a:p>
          <a:p>
            <a:pPr marL="0" indent="0">
              <a:buNone/>
            </a:pPr>
            <a:endParaRPr lang="en-US" sz="1700" dirty="0"/>
          </a:p>
          <a:p>
            <a:r>
              <a:rPr lang="en-US" sz="2400" dirty="0"/>
              <a:t>Demographics may not be destiny. These projections assume that current and past conditions will persist.</a:t>
            </a:r>
          </a:p>
        </p:txBody>
      </p:sp>
      <p:sp>
        <p:nvSpPr>
          <p:cNvPr id="2" name="Title 1">
            <a:extLst>
              <a:ext uri="{FF2B5EF4-FFF2-40B4-BE49-F238E27FC236}">
                <a16:creationId xmlns:a16="http://schemas.microsoft.com/office/drawing/2014/main" id="{1212A5EC-A076-447C-80B8-2EAE34C4A539}"/>
              </a:ext>
            </a:extLst>
          </p:cNvPr>
          <p:cNvSpPr>
            <a:spLocks noGrp="1"/>
          </p:cNvSpPr>
          <p:nvPr>
            <p:ph type="title"/>
          </p:nvPr>
        </p:nvSpPr>
        <p:spPr/>
        <p:txBody>
          <a:bodyPr>
            <a:normAutofit/>
          </a:bodyPr>
          <a:lstStyle/>
          <a:p>
            <a:r>
              <a:rPr lang="en-US" sz="3200" dirty="0"/>
              <a:t>Washington CT Demographics: </a:t>
            </a:r>
            <a:br>
              <a:rPr lang="en-US" sz="3200" dirty="0"/>
            </a:br>
            <a:r>
              <a:rPr lang="en-US" sz="3200" dirty="0"/>
              <a:t>Hot Takes &amp; Best Guesses</a:t>
            </a:r>
          </a:p>
        </p:txBody>
      </p:sp>
    </p:spTree>
    <p:extLst>
      <p:ext uri="{BB962C8B-B14F-4D97-AF65-F5344CB8AC3E}">
        <p14:creationId xmlns:p14="http://schemas.microsoft.com/office/powerpoint/2010/main" val="2549360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532C-A37A-46BB-9269-E97688F815F5}"/>
              </a:ext>
            </a:extLst>
          </p:cNvPr>
          <p:cNvSpPr>
            <a:spLocks noGrp="1"/>
          </p:cNvSpPr>
          <p:nvPr>
            <p:ph type="title"/>
          </p:nvPr>
        </p:nvSpPr>
        <p:spPr/>
        <p:txBody>
          <a:bodyPr>
            <a:normAutofit/>
          </a:bodyPr>
          <a:lstStyle/>
          <a:p>
            <a:r>
              <a:rPr lang="en-US" sz="4000" dirty="0"/>
              <a:t>P</a:t>
            </a:r>
            <a:r>
              <a:rPr lang="en-US" sz="3600" dirty="0"/>
              <a:t>ART</a:t>
            </a:r>
            <a:r>
              <a:rPr lang="en-US" sz="4000" dirty="0"/>
              <a:t> T</a:t>
            </a:r>
            <a:r>
              <a:rPr lang="en-US" sz="3600" dirty="0"/>
              <a:t>WO:</a:t>
            </a:r>
            <a:r>
              <a:rPr lang="en-US" sz="4000" dirty="0"/>
              <a:t> J</a:t>
            </a:r>
            <a:r>
              <a:rPr lang="en-US" sz="3600" dirty="0"/>
              <a:t>OBS</a:t>
            </a:r>
            <a:r>
              <a:rPr lang="en-US" sz="4000" dirty="0"/>
              <a:t> </a:t>
            </a:r>
            <a:r>
              <a:rPr lang="en-US" sz="3600" dirty="0"/>
              <a:t>&amp; THE </a:t>
            </a:r>
            <a:r>
              <a:rPr lang="en-US" sz="4000" dirty="0"/>
              <a:t>E</a:t>
            </a:r>
            <a:r>
              <a:rPr lang="en-US" sz="3600" dirty="0"/>
              <a:t>CONOMY</a:t>
            </a:r>
          </a:p>
        </p:txBody>
      </p:sp>
      <p:sp>
        <p:nvSpPr>
          <p:cNvPr id="3" name="Content Placeholder 2">
            <a:extLst>
              <a:ext uri="{FF2B5EF4-FFF2-40B4-BE49-F238E27FC236}">
                <a16:creationId xmlns:a16="http://schemas.microsoft.com/office/drawing/2014/main" id="{97E112F9-E774-4C46-B0E8-02B1E8CE990F}"/>
              </a:ext>
            </a:extLst>
          </p:cNvPr>
          <p:cNvSpPr>
            <a:spLocks noGrp="1"/>
          </p:cNvSpPr>
          <p:nvPr>
            <p:ph idx="1"/>
          </p:nvPr>
        </p:nvSpPr>
        <p:spPr>
          <a:xfrm>
            <a:off x="928468" y="3151163"/>
            <a:ext cx="7371470" cy="2975000"/>
          </a:xfrm>
        </p:spPr>
        <p:txBody>
          <a:bodyPr/>
          <a:lstStyle/>
          <a:p>
            <a:r>
              <a:rPr lang="en-US" dirty="0"/>
              <a:t>How many jobs are there in Washington?</a:t>
            </a:r>
          </a:p>
          <a:p>
            <a:r>
              <a:rPr lang="en-US" dirty="0"/>
              <a:t>In what fields (sectors)?</a:t>
            </a:r>
          </a:p>
          <a:p>
            <a:r>
              <a:rPr lang="en-US" dirty="0"/>
              <a:t>How has that changed over time?</a:t>
            </a:r>
          </a:p>
          <a:p>
            <a:r>
              <a:rPr lang="en-US" dirty="0"/>
              <a:t>Are these jobs paying well?</a:t>
            </a:r>
          </a:p>
          <a:p>
            <a:r>
              <a:rPr lang="en-US" dirty="0"/>
              <a:t>What about the self-employed?</a:t>
            </a:r>
          </a:p>
        </p:txBody>
      </p:sp>
      <p:pic>
        <p:nvPicPr>
          <p:cNvPr id="5" name="Graphic 4" descr="Monitor">
            <a:extLst>
              <a:ext uri="{FF2B5EF4-FFF2-40B4-BE49-F238E27FC236}">
                <a16:creationId xmlns:a16="http://schemas.microsoft.com/office/drawing/2014/main" id="{E8EB8851-579F-4512-BCBB-3C090849C7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62837" y="1663504"/>
            <a:ext cx="914400" cy="914400"/>
          </a:xfrm>
          <a:prstGeom prst="rect">
            <a:avLst/>
          </a:prstGeom>
        </p:spPr>
      </p:pic>
      <p:pic>
        <p:nvPicPr>
          <p:cNvPr id="11" name="Graphic 10" descr="Books">
            <a:extLst>
              <a:ext uri="{FF2B5EF4-FFF2-40B4-BE49-F238E27FC236}">
                <a16:creationId xmlns:a16="http://schemas.microsoft.com/office/drawing/2014/main" id="{9D1840AD-7CAE-46FD-96E3-1C373F7D40B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30063" y="1663504"/>
            <a:ext cx="914400" cy="914400"/>
          </a:xfrm>
          <a:prstGeom prst="rect">
            <a:avLst/>
          </a:prstGeom>
        </p:spPr>
      </p:pic>
      <p:pic>
        <p:nvPicPr>
          <p:cNvPr id="13" name="Graphic 12" descr="Shopping bag">
            <a:extLst>
              <a:ext uri="{FF2B5EF4-FFF2-40B4-BE49-F238E27FC236}">
                <a16:creationId xmlns:a16="http://schemas.microsoft.com/office/drawing/2014/main" id="{FE936DEE-0D86-495D-9FD8-A1649B88711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96086" y="1663504"/>
            <a:ext cx="914400" cy="914400"/>
          </a:xfrm>
          <a:prstGeom prst="rect">
            <a:avLst/>
          </a:prstGeom>
        </p:spPr>
      </p:pic>
      <p:pic>
        <p:nvPicPr>
          <p:cNvPr id="15" name="Graphic 14" descr="Drama">
            <a:extLst>
              <a:ext uri="{FF2B5EF4-FFF2-40B4-BE49-F238E27FC236}">
                <a16:creationId xmlns:a16="http://schemas.microsoft.com/office/drawing/2014/main" id="{EC1472B6-E3FE-4501-A3BC-5C1DC60E457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157003" y="1663504"/>
            <a:ext cx="914400" cy="914400"/>
          </a:xfrm>
          <a:prstGeom prst="rect">
            <a:avLst/>
          </a:prstGeom>
        </p:spPr>
      </p:pic>
      <p:pic>
        <p:nvPicPr>
          <p:cNvPr id="17" name="Graphic 16" descr="Fork and knife">
            <a:extLst>
              <a:ext uri="{FF2B5EF4-FFF2-40B4-BE49-F238E27FC236}">
                <a16:creationId xmlns:a16="http://schemas.microsoft.com/office/drawing/2014/main" id="{BEADB496-9763-423B-8EAC-6A6F067C82E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132450" y="1663504"/>
            <a:ext cx="914400" cy="914400"/>
          </a:xfrm>
          <a:prstGeom prst="rect">
            <a:avLst/>
          </a:prstGeom>
        </p:spPr>
      </p:pic>
      <p:pic>
        <p:nvPicPr>
          <p:cNvPr id="19" name="Graphic 18" descr="Hammer">
            <a:extLst>
              <a:ext uri="{FF2B5EF4-FFF2-40B4-BE49-F238E27FC236}">
                <a16:creationId xmlns:a16="http://schemas.microsoft.com/office/drawing/2014/main" id="{80E4BF8C-4FBD-4EB6-ACBD-C88292DB0C7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182747" y="1663504"/>
            <a:ext cx="914400" cy="914400"/>
          </a:xfrm>
          <a:prstGeom prst="rect">
            <a:avLst/>
          </a:prstGeom>
        </p:spPr>
      </p:pic>
      <p:pic>
        <p:nvPicPr>
          <p:cNvPr id="21" name="Graphic 20" descr="Money">
            <a:extLst>
              <a:ext uri="{FF2B5EF4-FFF2-40B4-BE49-F238E27FC236}">
                <a16:creationId xmlns:a16="http://schemas.microsoft.com/office/drawing/2014/main" id="{60BE0378-E96A-4A65-B168-631F5ECCE59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7195619" y="1663504"/>
            <a:ext cx="914400" cy="914400"/>
          </a:xfrm>
          <a:prstGeom prst="rect">
            <a:avLst/>
          </a:prstGeom>
        </p:spPr>
      </p:pic>
    </p:spTree>
    <p:extLst>
      <p:ext uri="{BB962C8B-B14F-4D97-AF65-F5344CB8AC3E}">
        <p14:creationId xmlns:p14="http://schemas.microsoft.com/office/powerpoint/2010/main" val="239424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A586-2946-40C3-B663-3A23D0136CBA}"/>
              </a:ext>
            </a:extLst>
          </p:cNvPr>
          <p:cNvSpPr>
            <a:spLocks noGrp="1"/>
          </p:cNvSpPr>
          <p:nvPr>
            <p:ph type="title"/>
          </p:nvPr>
        </p:nvSpPr>
        <p:spPr>
          <a:xfrm>
            <a:off x="457200" y="274638"/>
            <a:ext cx="8229600" cy="1272808"/>
          </a:xfrm>
        </p:spPr>
        <p:txBody>
          <a:bodyPr>
            <a:noAutofit/>
          </a:bodyPr>
          <a:lstStyle/>
          <a:p>
            <a:r>
              <a:rPr lang="en-US" sz="3600" dirty="0"/>
              <a:t>What kinds of data are available?</a:t>
            </a:r>
          </a:p>
        </p:txBody>
      </p:sp>
      <p:sp>
        <p:nvSpPr>
          <p:cNvPr id="3" name="Content Placeholder 2">
            <a:extLst>
              <a:ext uri="{FF2B5EF4-FFF2-40B4-BE49-F238E27FC236}">
                <a16:creationId xmlns:a16="http://schemas.microsoft.com/office/drawing/2014/main" id="{2240EF05-1554-4DF9-B368-CFD225CDC78C}"/>
              </a:ext>
            </a:extLst>
          </p:cNvPr>
          <p:cNvSpPr>
            <a:spLocks noGrp="1"/>
          </p:cNvSpPr>
          <p:nvPr>
            <p:ph idx="1"/>
          </p:nvPr>
        </p:nvSpPr>
        <p:spPr>
          <a:xfrm>
            <a:off x="457200" y="2166425"/>
            <a:ext cx="8229600" cy="3959738"/>
          </a:xfrm>
        </p:spPr>
        <p:txBody>
          <a:bodyPr/>
          <a:lstStyle/>
          <a:p>
            <a:r>
              <a:rPr lang="en-US" dirty="0"/>
              <a:t>Primary sources: </a:t>
            </a:r>
            <a:r>
              <a:rPr lang="en-US" b="1" dirty="0"/>
              <a:t>Hard Data</a:t>
            </a:r>
          </a:p>
          <a:p>
            <a:pPr lvl="1"/>
            <a:r>
              <a:rPr lang="en-US" sz="2400" dirty="0"/>
              <a:t>US Census; State </a:t>
            </a:r>
            <a:r>
              <a:rPr lang="en-US" sz="2400" dirty="0" err="1"/>
              <a:t>DoL</a:t>
            </a:r>
            <a:r>
              <a:rPr lang="en-US" sz="2400" dirty="0"/>
              <a:t>; Town records</a:t>
            </a:r>
          </a:p>
          <a:p>
            <a:pPr marL="457200" lvl="1" indent="0">
              <a:buNone/>
            </a:pPr>
            <a:endParaRPr lang="en-US" sz="2000" dirty="0"/>
          </a:p>
          <a:p>
            <a:r>
              <a:rPr lang="en-US" dirty="0"/>
              <a:t>Extrapolated sources: </a:t>
            </a:r>
            <a:r>
              <a:rPr lang="en-US" b="1" dirty="0"/>
              <a:t>Soft Data</a:t>
            </a:r>
          </a:p>
          <a:p>
            <a:pPr lvl="1"/>
            <a:r>
              <a:rPr lang="en-US" sz="2400" dirty="0"/>
              <a:t>ACS; UCONN State Data Center</a:t>
            </a:r>
          </a:p>
          <a:p>
            <a:pPr marL="457200" lvl="1" indent="0">
              <a:buNone/>
            </a:pPr>
            <a:endParaRPr lang="en-US" sz="2000" dirty="0"/>
          </a:p>
          <a:p>
            <a:r>
              <a:rPr lang="en-US" dirty="0"/>
              <a:t>Anecdotal sources: </a:t>
            </a:r>
            <a:r>
              <a:rPr lang="en-US" b="1" dirty="0"/>
              <a:t>Is It Data?</a:t>
            </a:r>
          </a:p>
          <a:p>
            <a:pPr lvl="1"/>
            <a:r>
              <a:rPr lang="en-US" sz="2400" dirty="0"/>
              <a:t>Survey Monkey; Focus groups; Word on the street</a:t>
            </a:r>
          </a:p>
        </p:txBody>
      </p:sp>
      <p:pic>
        <p:nvPicPr>
          <p:cNvPr id="7" name="Picture 6">
            <a:extLst>
              <a:ext uri="{FF2B5EF4-FFF2-40B4-BE49-F238E27FC236}">
                <a16:creationId xmlns:a16="http://schemas.microsoft.com/office/drawing/2014/main" id="{CE691A13-2B6F-4969-A8CC-4EE26C1C5CEB}"/>
              </a:ext>
            </a:extLst>
          </p:cNvPr>
          <p:cNvPicPr>
            <a:picLocks noChangeAspect="1"/>
          </p:cNvPicPr>
          <p:nvPr/>
        </p:nvPicPr>
        <p:blipFill>
          <a:blip r:embed="rId3"/>
          <a:stretch>
            <a:fillRect/>
          </a:stretch>
        </p:blipFill>
        <p:spPr>
          <a:xfrm>
            <a:off x="6271509" y="1547446"/>
            <a:ext cx="2047846" cy="2067951"/>
          </a:xfrm>
          <a:prstGeom prst="rect">
            <a:avLst/>
          </a:prstGeom>
        </p:spPr>
      </p:pic>
    </p:spTree>
    <p:extLst>
      <p:ext uri="{BB962C8B-B14F-4D97-AF65-F5344CB8AC3E}">
        <p14:creationId xmlns:p14="http://schemas.microsoft.com/office/powerpoint/2010/main" val="43694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6876"/>
          </a:xfrm>
        </p:spPr>
        <p:txBody>
          <a:bodyPr>
            <a:normAutofit/>
          </a:bodyPr>
          <a:lstStyle/>
          <a:p>
            <a:r>
              <a:rPr lang="en-US" sz="4000" dirty="0"/>
              <a:t>P</a:t>
            </a:r>
            <a:r>
              <a:rPr lang="en-US" sz="3600" dirty="0"/>
              <a:t>ART</a:t>
            </a:r>
            <a:r>
              <a:rPr lang="en-US" sz="4000" dirty="0"/>
              <a:t> O</a:t>
            </a:r>
            <a:r>
              <a:rPr lang="en-US" sz="3600" dirty="0"/>
              <a:t>NE:</a:t>
            </a:r>
            <a:r>
              <a:rPr lang="en-US" sz="4000" dirty="0"/>
              <a:t> D</a:t>
            </a:r>
            <a:r>
              <a:rPr lang="en-US" sz="3600" dirty="0"/>
              <a:t>EMOGRAPHICS</a:t>
            </a:r>
            <a:br>
              <a:rPr lang="en-US" sz="4000" dirty="0"/>
            </a:br>
            <a:r>
              <a:rPr lang="en-US" sz="3200" dirty="0"/>
              <a:t>The Basics—Washington is…</a:t>
            </a:r>
          </a:p>
        </p:txBody>
      </p:sp>
      <p:sp>
        <p:nvSpPr>
          <p:cNvPr id="3" name="Content Placeholder 2"/>
          <p:cNvSpPr>
            <a:spLocks noGrp="1"/>
          </p:cNvSpPr>
          <p:nvPr>
            <p:ph idx="1"/>
          </p:nvPr>
        </p:nvSpPr>
        <p:spPr>
          <a:xfrm>
            <a:off x="1266092" y="2110153"/>
            <a:ext cx="6935373" cy="4318781"/>
          </a:xfrm>
        </p:spPr>
        <p:txBody>
          <a:bodyPr>
            <a:normAutofit lnSpcReduction="10000"/>
          </a:bodyPr>
          <a:lstStyle/>
          <a:p>
            <a:r>
              <a:rPr lang="en-US" sz="2800" b="1" dirty="0"/>
              <a:t>White</a:t>
            </a:r>
            <a:r>
              <a:rPr lang="en-US" sz="2800" dirty="0"/>
              <a:t> – </a:t>
            </a:r>
            <a:r>
              <a:rPr lang="en-US" sz="2800" b="1" dirty="0"/>
              <a:t>93.5</a:t>
            </a:r>
            <a:r>
              <a:rPr lang="en-US" sz="2800" dirty="0"/>
              <a:t>%</a:t>
            </a:r>
          </a:p>
          <a:p>
            <a:pPr lvl="1"/>
            <a:r>
              <a:rPr lang="en-US" sz="2000" dirty="0"/>
              <a:t>State of CT – 77%		USA – 63%</a:t>
            </a:r>
          </a:p>
          <a:p>
            <a:pPr marL="457200" lvl="1" indent="0">
              <a:buNone/>
            </a:pPr>
            <a:endParaRPr lang="en-US" sz="2400" dirty="0"/>
          </a:p>
          <a:p>
            <a:r>
              <a:rPr lang="en-US" sz="2800" b="1" dirty="0"/>
              <a:t>Wealthy</a:t>
            </a:r>
            <a:r>
              <a:rPr lang="en-US" sz="2800" dirty="0"/>
              <a:t> – </a:t>
            </a:r>
            <a:r>
              <a:rPr lang="en-US" sz="2800" b="1" dirty="0"/>
              <a:t>$82K </a:t>
            </a:r>
            <a:r>
              <a:rPr lang="en-US" sz="2400" dirty="0"/>
              <a:t>Median Household Income</a:t>
            </a:r>
          </a:p>
          <a:p>
            <a:pPr lvl="1"/>
            <a:r>
              <a:rPr lang="en-US" sz="2000" dirty="0"/>
              <a:t>State of CT – $</a:t>
            </a:r>
            <a:r>
              <a:rPr lang="en-US" sz="2000" dirty="0" err="1"/>
              <a:t>68K</a:t>
            </a:r>
            <a:r>
              <a:rPr lang="en-US" sz="2000" dirty="0"/>
              <a:t>		USA – $</a:t>
            </a:r>
            <a:r>
              <a:rPr lang="en-US" sz="2000" dirty="0" err="1"/>
              <a:t>51K</a:t>
            </a:r>
            <a:endParaRPr lang="en-US" sz="2000" dirty="0"/>
          </a:p>
          <a:p>
            <a:pPr marL="457200" lvl="1" indent="0">
              <a:buNone/>
            </a:pPr>
            <a:endParaRPr lang="en-US" sz="2400" dirty="0"/>
          </a:p>
          <a:p>
            <a:r>
              <a:rPr lang="en-US" sz="2800" b="1" dirty="0"/>
              <a:t>Wise</a:t>
            </a:r>
            <a:r>
              <a:rPr lang="en-US" sz="2800" dirty="0"/>
              <a:t> – </a:t>
            </a:r>
            <a:r>
              <a:rPr lang="en-US" sz="2800" b="1" dirty="0"/>
              <a:t>97.3</a:t>
            </a:r>
            <a:r>
              <a:rPr lang="en-US" sz="2800" dirty="0"/>
              <a:t>% </a:t>
            </a:r>
            <a:r>
              <a:rPr lang="en-US" sz="2400" dirty="0"/>
              <a:t>with High School Diplomas</a:t>
            </a:r>
          </a:p>
          <a:p>
            <a:pPr lvl="1"/>
            <a:r>
              <a:rPr lang="en-US" sz="2000" dirty="0"/>
              <a:t>State of CT – 89%		USA – 86%</a:t>
            </a:r>
          </a:p>
          <a:p>
            <a:pPr marL="457200" lvl="1" indent="0">
              <a:buNone/>
            </a:pPr>
            <a:r>
              <a:rPr lang="en-US" dirty="0"/>
              <a:t>	   – </a:t>
            </a:r>
            <a:r>
              <a:rPr lang="en-US" b="1" dirty="0"/>
              <a:t>57.1</a:t>
            </a:r>
            <a:r>
              <a:rPr lang="en-US" dirty="0"/>
              <a:t>% </a:t>
            </a:r>
            <a:r>
              <a:rPr lang="en-US" sz="2400" dirty="0"/>
              <a:t>with 4-year Degree or Higher</a:t>
            </a:r>
          </a:p>
          <a:p>
            <a:pPr marL="457200" lvl="1" indent="0">
              <a:buNone/>
            </a:pPr>
            <a:r>
              <a:rPr lang="en-US" sz="2000" b="1" dirty="0"/>
              <a:t>–</a:t>
            </a:r>
            <a:r>
              <a:rPr lang="en-US" sz="2000" dirty="0"/>
              <a:t>   State of CT – 38%		USA – 32%</a:t>
            </a:r>
          </a:p>
          <a:p>
            <a:pPr marL="457200" lvl="1" indent="0">
              <a:buNone/>
            </a:pPr>
            <a:endParaRPr lang="en-US" sz="2000" dirty="0"/>
          </a:p>
        </p:txBody>
      </p:sp>
      <p:pic>
        <p:nvPicPr>
          <p:cNvPr id="5" name="Picture 4">
            <a:extLst>
              <a:ext uri="{FF2B5EF4-FFF2-40B4-BE49-F238E27FC236}">
                <a16:creationId xmlns:a16="http://schemas.microsoft.com/office/drawing/2014/main" id="{5E150F09-C771-4E9F-8F16-E78CDCD6592B}"/>
              </a:ext>
            </a:extLst>
          </p:cNvPr>
          <p:cNvPicPr>
            <a:picLocks noChangeAspect="1"/>
          </p:cNvPicPr>
          <p:nvPr/>
        </p:nvPicPr>
        <p:blipFill>
          <a:blip r:embed="rId3"/>
          <a:stretch>
            <a:fillRect/>
          </a:stretch>
        </p:blipFill>
        <p:spPr>
          <a:xfrm>
            <a:off x="6103964" y="1702189"/>
            <a:ext cx="1436319" cy="1436319"/>
          </a:xfrm>
          <a:prstGeom prst="rect">
            <a:avLst/>
          </a:prstGeom>
        </p:spPr>
      </p:pic>
    </p:spTree>
    <p:extLst>
      <p:ext uri="{BB962C8B-B14F-4D97-AF65-F5344CB8AC3E}">
        <p14:creationId xmlns:p14="http://schemas.microsoft.com/office/powerpoint/2010/main" val="72957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Demographics: How Many People Live Here?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0098545"/>
              </p:ext>
            </p:extLst>
          </p:nvPr>
        </p:nvGraphicFramePr>
        <p:xfrm>
          <a:off x="928467" y="1417638"/>
          <a:ext cx="7272997" cy="37311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05575" y="5266665"/>
            <a:ext cx="4501663" cy="461665"/>
          </a:xfrm>
          <a:prstGeom prst="rect">
            <a:avLst/>
          </a:prstGeom>
          <a:noFill/>
        </p:spPr>
        <p:txBody>
          <a:bodyPr wrap="square" rtlCol="0">
            <a:spAutoFit/>
          </a:bodyPr>
          <a:lstStyle/>
          <a:p>
            <a:pPr algn="ctr"/>
            <a:r>
              <a:rPr lang="en-US" sz="2400" dirty="0"/>
              <a:t>Washington CT Population Data</a:t>
            </a:r>
          </a:p>
        </p:txBody>
      </p:sp>
    </p:spTree>
    <p:extLst>
      <p:ext uri="{BB962C8B-B14F-4D97-AF65-F5344CB8AC3E}">
        <p14:creationId xmlns:p14="http://schemas.microsoft.com/office/powerpoint/2010/main" val="334443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DE07-64B3-4EDF-804D-B9CFF2EC8473}"/>
              </a:ext>
            </a:extLst>
          </p:cNvPr>
          <p:cNvSpPr>
            <a:spLocks noGrp="1"/>
          </p:cNvSpPr>
          <p:nvPr>
            <p:ph type="title"/>
          </p:nvPr>
        </p:nvSpPr>
        <p:spPr>
          <a:xfrm>
            <a:off x="457200" y="274637"/>
            <a:ext cx="8229600" cy="1012557"/>
          </a:xfrm>
        </p:spPr>
        <p:txBody>
          <a:bodyPr>
            <a:normAutofit/>
          </a:bodyPr>
          <a:lstStyle/>
          <a:p>
            <a:r>
              <a:rPr lang="en-US" sz="3200" dirty="0"/>
              <a:t>Washington CT: Population Projections</a:t>
            </a:r>
          </a:p>
        </p:txBody>
      </p:sp>
      <p:sp>
        <p:nvSpPr>
          <p:cNvPr id="3" name="Content Placeholder 2">
            <a:extLst>
              <a:ext uri="{FF2B5EF4-FFF2-40B4-BE49-F238E27FC236}">
                <a16:creationId xmlns:a16="http://schemas.microsoft.com/office/drawing/2014/main" id="{E916D476-6DFA-4576-A470-238CDFBA6EBA}"/>
              </a:ext>
            </a:extLst>
          </p:cNvPr>
          <p:cNvSpPr>
            <a:spLocks noGrp="1"/>
          </p:cNvSpPr>
          <p:nvPr>
            <p:ph idx="1"/>
          </p:nvPr>
        </p:nvSpPr>
        <p:spPr>
          <a:xfrm>
            <a:off x="457200" y="5570807"/>
            <a:ext cx="8229600" cy="393896"/>
          </a:xfrm>
        </p:spPr>
        <p:txBody>
          <a:bodyPr>
            <a:normAutofit/>
          </a:bodyPr>
          <a:lstStyle/>
          <a:p>
            <a:pPr marL="0" indent="0" algn="ctr">
              <a:buNone/>
            </a:pPr>
            <a:r>
              <a:rPr lang="en-US" sz="1600" dirty="0"/>
              <a:t>Source: CT State Data Center - formerly UCONN State Data Center</a:t>
            </a:r>
          </a:p>
        </p:txBody>
      </p:sp>
      <p:graphicFrame>
        <p:nvGraphicFramePr>
          <p:cNvPr id="4" name="Chart 3">
            <a:extLst>
              <a:ext uri="{FF2B5EF4-FFF2-40B4-BE49-F238E27FC236}">
                <a16:creationId xmlns:a16="http://schemas.microsoft.com/office/drawing/2014/main" id="{DD3EDD09-9BD6-4F78-B4C4-B6E0F4AE5FC0}"/>
              </a:ext>
            </a:extLst>
          </p:cNvPr>
          <p:cNvGraphicFramePr>
            <a:graphicFrameLocks/>
          </p:cNvGraphicFramePr>
          <p:nvPr>
            <p:extLst>
              <p:ext uri="{D42A27DB-BD31-4B8C-83A1-F6EECF244321}">
                <p14:modId xmlns:p14="http://schemas.microsoft.com/office/powerpoint/2010/main" val="676913614"/>
              </p:ext>
            </p:extLst>
          </p:nvPr>
        </p:nvGraphicFramePr>
        <p:xfrm>
          <a:off x="1012874" y="1287194"/>
          <a:ext cx="7047914" cy="4086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9133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Demographics: How Old Are Our People?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0284352"/>
              </p:ext>
            </p:extLst>
          </p:nvPr>
        </p:nvGraphicFramePr>
        <p:xfrm>
          <a:off x="998806" y="1417638"/>
          <a:ext cx="6991643" cy="369650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644727" y="5259986"/>
            <a:ext cx="3657600" cy="461665"/>
          </a:xfrm>
          <a:prstGeom prst="rect">
            <a:avLst/>
          </a:prstGeom>
          <a:noFill/>
        </p:spPr>
        <p:txBody>
          <a:bodyPr wrap="square" rtlCol="0">
            <a:spAutoFit/>
          </a:bodyPr>
          <a:lstStyle/>
          <a:p>
            <a:r>
              <a:rPr lang="en-US" sz="2400" dirty="0"/>
              <a:t>Washington CT Median Age</a:t>
            </a:r>
          </a:p>
        </p:txBody>
      </p:sp>
    </p:spTree>
    <p:extLst>
      <p:ext uri="{BB962C8B-B14F-4D97-AF65-F5344CB8AC3E}">
        <p14:creationId xmlns:p14="http://schemas.microsoft.com/office/powerpoint/2010/main" val="112079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9751-0103-4BC9-BF76-01518780F2C2}"/>
              </a:ext>
            </a:extLst>
          </p:cNvPr>
          <p:cNvSpPr>
            <a:spLocks noGrp="1"/>
          </p:cNvSpPr>
          <p:nvPr>
            <p:ph type="title"/>
          </p:nvPr>
        </p:nvSpPr>
        <p:spPr/>
        <p:txBody>
          <a:bodyPr>
            <a:normAutofit/>
          </a:bodyPr>
          <a:lstStyle/>
          <a:p>
            <a:r>
              <a:rPr lang="en-US" sz="3200" dirty="0"/>
              <a:t>Washington CT: Median Age Projections</a:t>
            </a:r>
          </a:p>
        </p:txBody>
      </p:sp>
      <p:sp>
        <p:nvSpPr>
          <p:cNvPr id="3" name="Content Placeholder 2">
            <a:extLst>
              <a:ext uri="{FF2B5EF4-FFF2-40B4-BE49-F238E27FC236}">
                <a16:creationId xmlns:a16="http://schemas.microsoft.com/office/drawing/2014/main" id="{47E1748E-11C2-4F87-968F-73A1B1BB1038}"/>
              </a:ext>
            </a:extLst>
          </p:cNvPr>
          <p:cNvSpPr>
            <a:spLocks noGrp="1"/>
          </p:cNvSpPr>
          <p:nvPr>
            <p:ph idx="1"/>
          </p:nvPr>
        </p:nvSpPr>
        <p:spPr>
          <a:xfrm>
            <a:off x="457200" y="5655212"/>
            <a:ext cx="8229600" cy="470951"/>
          </a:xfrm>
        </p:spPr>
        <p:txBody>
          <a:bodyPr>
            <a:normAutofit/>
          </a:bodyPr>
          <a:lstStyle/>
          <a:p>
            <a:pPr marL="0" indent="0" algn="ctr">
              <a:buNone/>
            </a:pPr>
            <a:r>
              <a:rPr lang="en-US" sz="1600" dirty="0"/>
              <a:t>Source: CT State Data Center - formerly UCONN State Data Center</a:t>
            </a:r>
          </a:p>
          <a:p>
            <a:pPr marL="0" indent="0">
              <a:buNone/>
            </a:pPr>
            <a:endParaRPr lang="en-US" dirty="0"/>
          </a:p>
        </p:txBody>
      </p:sp>
      <p:graphicFrame>
        <p:nvGraphicFramePr>
          <p:cNvPr id="4" name="Chart 3">
            <a:extLst>
              <a:ext uri="{FF2B5EF4-FFF2-40B4-BE49-F238E27FC236}">
                <a16:creationId xmlns:a16="http://schemas.microsoft.com/office/drawing/2014/main" id="{A8CF705B-75D7-441E-87BE-049679480FF3}"/>
              </a:ext>
            </a:extLst>
          </p:cNvPr>
          <p:cNvGraphicFramePr>
            <a:graphicFrameLocks/>
          </p:cNvGraphicFramePr>
          <p:nvPr>
            <p:extLst>
              <p:ext uri="{D42A27DB-BD31-4B8C-83A1-F6EECF244321}">
                <p14:modId xmlns:p14="http://schemas.microsoft.com/office/powerpoint/2010/main" val="1370192785"/>
              </p:ext>
            </p:extLst>
          </p:nvPr>
        </p:nvGraphicFramePr>
        <p:xfrm>
          <a:off x="1097280" y="1237957"/>
          <a:ext cx="6963508" cy="4164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448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2DC4-1271-49D1-B667-AFB7BC7D4FA4}"/>
              </a:ext>
            </a:extLst>
          </p:cNvPr>
          <p:cNvSpPr>
            <a:spLocks noGrp="1"/>
          </p:cNvSpPr>
          <p:nvPr>
            <p:ph type="title"/>
          </p:nvPr>
        </p:nvSpPr>
        <p:spPr>
          <a:xfrm>
            <a:off x="457200" y="274638"/>
            <a:ext cx="8229600" cy="960121"/>
          </a:xfrm>
        </p:spPr>
        <p:txBody>
          <a:bodyPr>
            <a:normAutofit/>
          </a:bodyPr>
          <a:lstStyle/>
          <a:p>
            <a:r>
              <a:rPr lang="en-US" sz="2800" dirty="0"/>
              <a:t>Washington CT: Projected Percent Change in Cohort</a:t>
            </a:r>
          </a:p>
        </p:txBody>
      </p:sp>
      <p:graphicFrame>
        <p:nvGraphicFramePr>
          <p:cNvPr id="4" name="Chart 3">
            <a:extLst>
              <a:ext uri="{FF2B5EF4-FFF2-40B4-BE49-F238E27FC236}">
                <a16:creationId xmlns:a16="http://schemas.microsoft.com/office/drawing/2014/main" id="{DC8B2D38-1556-4556-9128-9F8905C56D67}"/>
              </a:ext>
            </a:extLst>
          </p:cNvPr>
          <p:cNvGraphicFramePr>
            <a:graphicFrameLocks/>
          </p:cNvGraphicFramePr>
          <p:nvPr>
            <p:extLst>
              <p:ext uri="{D42A27DB-BD31-4B8C-83A1-F6EECF244321}">
                <p14:modId xmlns:p14="http://schemas.microsoft.com/office/powerpoint/2010/main" val="2302359379"/>
              </p:ext>
            </p:extLst>
          </p:nvPr>
        </p:nvGraphicFramePr>
        <p:xfrm>
          <a:off x="914399" y="1234759"/>
          <a:ext cx="7357403" cy="4321979"/>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46A1F325-B42F-4086-B869-B25A20316709}"/>
              </a:ext>
            </a:extLst>
          </p:cNvPr>
          <p:cNvSpPr>
            <a:spLocks noGrp="1"/>
          </p:cNvSpPr>
          <p:nvPr>
            <p:ph idx="1"/>
          </p:nvPr>
        </p:nvSpPr>
        <p:spPr>
          <a:xfrm>
            <a:off x="457200" y="5162842"/>
            <a:ext cx="8229600" cy="393895"/>
          </a:xfrm>
        </p:spPr>
        <p:txBody>
          <a:bodyPr>
            <a:normAutofit/>
          </a:bodyPr>
          <a:lstStyle/>
          <a:p>
            <a:pPr marL="0" indent="0">
              <a:buNone/>
            </a:pPr>
            <a:r>
              <a:rPr lang="en-US" sz="1600" b="1" dirty="0"/>
              <a:t>                    2010             2015            2020             2025             2030            2035             2040</a:t>
            </a:r>
          </a:p>
        </p:txBody>
      </p:sp>
      <p:sp>
        <p:nvSpPr>
          <p:cNvPr id="5" name="Content Placeholder 2">
            <a:extLst>
              <a:ext uri="{FF2B5EF4-FFF2-40B4-BE49-F238E27FC236}">
                <a16:creationId xmlns:a16="http://schemas.microsoft.com/office/drawing/2014/main" id="{CEF44CDB-B37B-45CA-AE21-31B9D21A3A02}"/>
              </a:ext>
            </a:extLst>
          </p:cNvPr>
          <p:cNvSpPr txBox="1">
            <a:spLocks/>
          </p:cNvSpPr>
          <p:nvPr/>
        </p:nvSpPr>
        <p:spPr>
          <a:xfrm>
            <a:off x="457200" y="5866227"/>
            <a:ext cx="8229600" cy="3938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600" dirty="0"/>
              <a:t>Source: CT State Data Center - formerly UCONN State Data Center</a:t>
            </a:r>
          </a:p>
        </p:txBody>
      </p:sp>
    </p:spTree>
    <p:extLst>
      <p:ext uri="{BB962C8B-B14F-4D97-AF65-F5344CB8AC3E}">
        <p14:creationId xmlns:p14="http://schemas.microsoft.com/office/powerpoint/2010/main" val="292339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F9F3-915A-42C4-9747-650973394073}"/>
              </a:ext>
            </a:extLst>
          </p:cNvPr>
          <p:cNvSpPr>
            <a:spLocks noGrp="1"/>
          </p:cNvSpPr>
          <p:nvPr>
            <p:ph type="title"/>
          </p:nvPr>
        </p:nvSpPr>
        <p:spPr>
          <a:xfrm>
            <a:off x="457200" y="274638"/>
            <a:ext cx="8229600" cy="912478"/>
          </a:xfrm>
        </p:spPr>
        <p:txBody>
          <a:bodyPr>
            <a:normAutofit fontScale="90000"/>
          </a:bodyPr>
          <a:lstStyle/>
          <a:p>
            <a:r>
              <a:rPr lang="en-US" sz="2800" dirty="0"/>
              <a:t>Washington CT: Projected Decline in Working Age Adults </a:t>
            </a:r>
          </a:p>
        </p:txBody>
      </p:sp>
      <p:graphicFrame>
        <p:nvGraphicFramePr>
          <p:cNvPr id="4" name="Chart 3">
            <a:extLst>
              <a:ext uri="{FF2B5EF4-FFF2-40B4-BE49-F238E27FC236}">
                <a16:creationId xmlns:a16="http://schemas.microsoft.com/office/drawing/2014/main" id="{92CBF2B7-CDF4-4C28-AC63-A3E2B84CEA6D}"/>
              </a:ext>
            </a:extLst>
          </p:cNvPr>
          <p:cNvGraphicFramePr>
            <a:graphicFrameLocks/>
          </p:cNvGraphicFramePr>
          <p:nvPr>
            <p:extLst>
              <p:ext uri="{D42A27DB-BD31-4B8C-83A1-F6EECF244321}">
                <p14:modId xmlns:p14="http://schemas.microsoft.com/office/powerpoint/2010/main" val="2340891739"/>
              </p:ext>
            </p:extLst>
          </p:nvPr>
        </p:nvGraphicFramePr>
        <p:xfrm>
          <a:off x="928469" y="1331494"/>
          <a:ext cx="7244860" cy="4042363"/>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2">
            <a:extLst>
              <a:ext uri="{FF2B5EF4-FFF2-40B4-BE49-F238E27FC236}">
                <a16:creationId xmlns:a16="http://schemas.microsoft.com/office/drawing/2014/main" id="{B929506A-3C11-408D-9020-815ACE06971C}"/>
              </a:ext>
            </a:extLst>
          </p:cNvPr>
          <p:cNvSpPr txBox="1">
            <a:spLocks/>
          </p:cNvSpPr>
          <p:nvPr/>
        </p:nvSpPr>
        <p:spPr>
          <a:xfrm>
            <a:off x="457200" y="5866227"/>
            <a:ext cx="8229600" cy="3938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600" dirty="0"/>
              <a:t>Source: CT State Data Center - formerly UCONN State Data Center</a:t>
            </a:r>
          </a:p>
        </p:txBody>
      </p:sp>
    </p:spTree>
    <p:extLst>
      <p:ext uri="{BB962C8B-B14F-4D97-AF65-F5344CB8AC3E}">
        <p14:creationId xmlns:p14="http://schemas.microsoft.com/office/powerpoint/2010/main" val="687629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16287</TotalTime>
  <Words>661</Words>
  <Application>Microsoft Office PowerPoint</Application>
  <PresentationFormat>On-screen Show (4:3)</PresentationFormat>
  <Paragraphs>93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Washington by the Numbers</vt:lpstr>
      <vt:lpstr>What kinds of data are available?</vt:lpstr>
      <vt:lpstr>PART ONE: DEMOGRAPHICS The Basics—Washington is…</vt:lpstr>
      <vt:lpstr>Demographics: How Many People Live Here?</vt:lpstr>
      <vt:lpstr>Washington CT: Population Projections</vt:lpstr>
      <vt:lpstr>Demographics: How Old Are Our People?</vt:lpstr>
      <vt:lpstr>Washington CT: Median Age Projections</vt:lpstr>
      <vt:lpstr>Washington CT: Projected Percent Change in Cohort</vt:lpstr>
      <vt:lpstr>Washington CT: Projected Decline in Working Age Adults </vt:lpstr>
      <vt:lpstr>Washington CT Demographics:  Hot Takes &amp; Best Guesses</vt:lpstr>
      <vt:lpstr>PART TWO: JOBS &amp; THE ECONOMY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by the Numbers</dc:title>
  <dc:creator>Editor</dc:creator>
  <cp:lastModifiedBy>Quality Control Editor</cp:lastModifiedBy>
  <cp:revision>110</cp:revision>
  <dcterms:created xsi:type="dcterms:W3CDTF">2015-11-05T20:43:12Z</dcterms:created>
  <dcterms:modified xsi:type="dcterms:W3CDTF">2018-12-06T10:18:28Z</dcterms:modified>
</cp:coreProperties>
</file>